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9"/>
  </p:notesMasterIdLst>
  <p:handoutMasterIdLst>
    <p:handoutMasterId r:id="rId20"/>
  </p:handoutMasterIdLst>
  <p:sldIdLst>
    <p:sldId id="288" r:id="rId6"/>
    <p:sldId id="289" r:id="rId7"/>
    <p:sldId id="290" r:id="rId8"/>
    <p:sldId id="291" r:id="rId9"/>
    <p:sldId id="281" r:id="rId10"/>
    <p:sldId id="283" r:id="rId11"/>
    <p:sldId id="260" r:id="rId12"/>
    <p:sldId id="282" r:id="rId13"/>
    <p:sldId id="284" r:id="rId14"/>
    <p:sldId id="292" r:id="rId15"/>
    <p:sldId id="286" r:id="rId16"/>
    <p:sldId id="287" r:id="rId17"/>
    <p:sldId id="266" r:id="rId18"/>
  </p:sldIdLst>
  <p:sldSz cx="12192000" cy="6858000"/>
  <p:notesSz cx="6865938" cy="99980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rand Olivier" initials="GO" lastIdx="3" clrIdx="0">
    <p:extLst>
      <p:ext uri="{19B8F6BF-5375-455C-9EA6-DF929625EA0E}">
        <p15:presenceInfo xmlns:p15="http://schemas.microsoft.com/office/powerpoint/2012/main" userId="S-1-5-21-4037998928-318183558-1227690393-77412" providerId="AD"/>
      </p:ext>
    </p:extLst>
  </p:cmAuthor>
  <p:cmAuthor id="2" name="Foldhazi Agnes (HES)" initials="FA(" lastIdx="5" clrIdx="1">
    <p:extLst>
      <p:ext uri="{19B8F6BF-5375-455C-9EA6-DF929625EA0E}">
        <p15:presenceInfo xmlns:p15="http://schemas.microsoft.com/office/powerpoint/2012/main" userId="S-1-5-21-2283794890-4084630835-3100488372-69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1433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Style moyen 1 - Accentuation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80421" autoAdjust="0"/>
  </p:normalViewPr>
  <p:slideViewPr>
    <p:cSldViewPr snapToGrid="0">
      <p:cViewPr varScale="1">
        <p:scale>
          <a:sx n="64" d="100"/>
          <a:sy n="64" d="100"/>
        </p:scale>
        <p:origin x="6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90" d="100"/>
          <a:sy n="90" d="100"/>
        </p:scale>
        <p:origin x="1784" y="-43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988" cy="500464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8347" y="0"/>
            <a:ext cx="2975988" cy="500464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r">
              <a:defRPr sz="1200"/>
            </a:lvl1pPr>
          </a:lstStyle>
          <a:p>
            <a:fld id="{220E23C4-29DD-492A-A952-EB4B70653D4E}" type="datetimeFigureOut">
              <a:rPr lang="fr-CH" smtClean="0"/>
              <a:t>13.12.2019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97611"/>
            <a:ext cx="2975988" cy="500464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8347" y="9497611"/>
            <a:ext cx="2975988" cy="500464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r">
              <a:defRPr sz="1200"/>
            </a:lvl1pPr>
          </a:lstStyle>
          <a:p>
            <a:fld id="{A289C910-9534-40F2-B2F7-1D7323BD57C0}" type="slidenum">
              <a:rPr lang="fr-CH" smtClean="0"/>
              <a:t>‹Nr.›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060534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501640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9110" y="0"/>
            <a:ext cx="2975240" cy="501640"/>
          </a:xfrm>
          <a:prstGeom prst="rect">
            <a:avLst/>
          </a:prstGeom>
        </p:spPr>
        <p:txBody>
          <a:bodyPr vert="horz" lIns="92199" tIns="46099" rIns="92199" bIns="46099" rtlCol="0"/>
          <a:lstStyle>
            <a:lvl1pPr algn="r">
              <a:defRPr sz="1200"/>
            </a:lvl1pPr>
          </a:lstStyle>
          <a:p>
            <a:fld id="{B2A9E291-6E3A-4754-BEA5-E7A7AE9B6C61}" type="datetimeFigureOut">
              <a:rPr lang="fr-CH" smtClean="0"/>
              <a:t>13.12.2019</a:t>
            </a:fld>
            <a:endParaRPr lang="fr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50950"/>
            <a:ext cx="5995988" cy="33734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9" tIns="46099" rIns="92199" bIns="46099" rtlCol="0" anchor="ctr"/>
          <a:lstStyle/>
          <a:p>
            <a:endParaRPr lang="fr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6595" y="4811573"/>
            <a:ext cx="5492750" cy="3936742"/>
          </a:xfrm>
          <a:prstGeom prst="rect">
            <a:avLst/>
          </a:prstGeom>
        </p:spPr>
        <p:txBody>
          <a:bodyPr vert="horz" lIns="92199" tIns="46099" rIns="92199" bIns="46099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fr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96437"/>
            <a:ext cx="2975240" cy="501639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9110" y="9496437"/>
            <a:ext cx="2975240" cy="501639"/>
          </a:xfrm>
          <a:prstGeom prst="rect">
            <a:avLst/>
          </a:prstGeom>
        </p:spPr>
        <p:txBody>
          <a:bodyPr vert="horz" lIns="92199" tIns="46099" rIns="92199" bIns="46099" rtlCol="0" anchor="b"/>
          <a:lstStyle>
            <a:lvl1pPr algn="r">
              <a:defRPr sz="1200"/>
            </a:lvl1pPr>
          </a:lstStyle>
          <a:p>
            <a:fld id="{AF34E84F-1BB4-4932-A4DF-387E59F6A469}" type="slidenum">
              <a:rPr lang="fr-CH" smtClean="0"/>
              <a:t>‹Nr.›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6615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4E84F-1BB4-4932-A4DF-387E59F6A469}" type="slidenum">
              <a:rPr lang="fr-CH" smtClean="0"/>
              <a:t>13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36769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gif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Relationship Id="rId9" Type="http://schemas.openxmlformats.org/officeDocument/2006/relationships/image" Target="../media/image8.emf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image" Target="../media/image1.pn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524000" y="1280400"/>
            <a:ext cx="9144000" cy="1731169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CH" dirty="0"/>
              <a:t>ZWISCHENEVALUATION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471093" y="3286606"/>
            <a:ext cx="9144000" cy="2140800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Seminar von C2SW an der HSLU – </a:t>
            </a:r>
            <a:r>
              <a:rPr lang="fr-FR" dirty="0" err="1"/>
              <a:t>Soziale</a:t>
            </a:r>
            <a:r>
              <a:rPr lang="fr-FR" dirty="0"/>
              <a:t> </a:t>
            </a:r>
            <a:r>
              <a:rPr lang="fr-FR" dirty="0" err="1"/>
              <a:t>Arbeit</a:t>
            </a:r>
            <a:r>
              <a:rPr lang="fr-FR" dirty="0"/>
              <a:t>, Luzern</a:t>
            </a:r>
          </a:p>
          <a:p>
            <a:endParaRPr lang="fr-FR" dirty="0"/>
          </a:p>
          <a:p>
            <a:r>
              <a:rPr lang="fr-FR" dirty="0"/>
              <a:t>20.11.2019</a:t>
            </a:r>
          </a:p>
          <a:p>
            <a:endParaRPr lang="fr-FR" dirty="0"/>
          </a:p>
          <a:p>
            <a:r>
              <a:rPr lang="fr-FR" dirty="0" err="1"/>
              <a:t>Projektleitung</a:t>
            </a:r>
            <a:r>
              <a:rPr lang="fr-FR" dirty="0"/>
              <a:t>: Agnès Földhazi </a:t>
            </a:r>
            <a:r>
              <a:rPr lang="fr-FR" dirty="0" err="1"/>
              <a:t>und</a:t>
            </a:r>
            <a:r>
              <a:rPr lang="fr-FR" dirty="0"/>
              <a:t> Evelyne Thönnissen Chase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924800" y="5806213"/>
            <a:ext cx="2743200" cy="365125"/>
          </a:xfrm>
        </p:spPr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C8F2A75-4CDE-449B-B7F5-A896EE7F8266}" type="datetime1">
              <a:rPr lang="fr-CH" smtClean="0"/>
              <a:pPr/>
              <a:t>13.12.2019</a:t>
            </a:fld>
            <a:endParaRPr lang="fr-CH" dirty="0"/>
          </a:p>
        </p:txBody>
      </p: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62" y="6060497"/>
            <a:ext cx="1410452" cy="797503"/>
          </a:xfrm>
          <a:prstGeom prst="rect">
            <a:avLst/>
          </a:prstGeom>
        </p:spPr>
      </p:pic>
      <p:pic>
        <p:nvPicPr>
          <p:cNvPr id="12" name="Image 11"/>
          <p:cNvPicPr/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774" y="6248763"/>
            <a:ext cx="1026319" cy="259635"/>
          </a:xfrm>
          <a:prstGeom prst="rect">
            <a:avLst/>
          </a:prstGeom>
        </p:spPr>
      </p:pic>
      <p:pic>
        <p:nvPicPr>
          <p:cNvPr id="13" name="Image 12" descr="HESSO-instit-pantone+and Arts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235" y="6226700"/>
            <a:ext cx="912160" cy="428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Image 14"/>
          <p:cNvPicPr/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974" y="6223514"/>
            <a:ext cx="920473" cy="398310"/>
          </a:xfrm>
          <a:prstGeom prst="rect">
            <a:avLst/>
          </a:prstGeom>
        </p:spPr>
      </p:pic>
      <p:pic>
        <p:nvPicPr>
          <p:cNvPr id="16" name="Image 15"/>
          <p:cNvPicPr/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026" y="6243266"/>
            <a:ext cx="1001381" cy="211048"/>
          </a:xfrm>
          <a:prstGeom prst="rect">
            <a:avLst/>
          </a:prstGeom>
        </p:spPr>
      </p:pic>
      <p:pic>
        <p:nvPicPr>
          <p:cNvPr id="17" name="Image 16"/>
          <p:cNvPicPr/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986" y="6235337"/>
            <a:ext cx="872814" cy="371992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5991"/>
            <a:ext cx="1648968" cy="245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826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845814"/>
            <a:ext cx="10515600" cy="685165"/>
          </a:xfrm>
        </p:spPr>
        <p:txBody>
          <a:bodyPr>
            <a:normAutofit/>
          </a:bodyPr>
          <a:lstStyle>
            <a:lvl1pPr>
              <a:defRPr sz="4000" b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CH" dirty="0" err="1"/>
              <a:t>Ziele</a:t>
            </a:r>
            <a:r>
              <a:rPr lang="fr-CH" dirty="0"/>
              <a:t> des Seminars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38200" y="1691829"/>
            <a:ext cx="10515600" cy="453168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sz="2400" b="0" u="none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 err="1"/>
              <a:t>Austausch</a:t>
            </a:r>
            <a:r>
              <a:rPr lang="fr-FR" dirty="0"/>
              <a:t> </a:t>
            </a:r>
            <a:r>
              <a:rPr lang="fr-FR" dirty="0" err="1"/>
              <a:t>über</a:t>
            </a:r>
            <a:r>
              <a:rPr lang="fr-FR" dirty="0"/>
              <a:t> </a:t>
            </a:r>
            <a:r>
              <a:rPr lang="fr-FR" dirty="0" err="1"/>
              <a:t>realisierte</a:t>
            </a:r>
            <a:r>
              <a:rPr lang="fr-FR" dirty="0"/>
              <a:t> </a:t>
            </a:r>
            <a:r>
              <a:rPr lang="fr-FR" dirty="0" err="1"/>
              <a:t>Immersionen</a:t>
            </a:r>
            <a:r>
              <a:rPr lang="fr-FR" dirty="0"/>
              <a:t>, </a:t>
            </a:r>
            <a:r>
              <a:rPr lang="fr-FR" dirty="0" err="1"/>
              <a:t>über</a:t>
            </a:r>
            <a:r>
              <a:rPr lang="fr-FR" dirty="0"/>
              <a:t> </a:t>
            </a:r>
            <a:r>
              <a:rPr lang="fr-FR" dirty="0" err="1"/>
              <a:t>eingesetzte</a:t>
            </a:r>
            <a:r>
              <a:rPr lang="fr-FR" dirty="0"/>
              <a:t> </a:t>
            </a:r>
            <a:r>
              <a:rPr lang="fr-FR" dirty="0" err="1"/>
              <a:t>und</a:t>
            </a:r>
            <a:r>
              <a:rPr lang="fr-FR" dirty="0"/>
              <a:t> </a:t>
            </a:r>
            <a:r>
              <a:rPr lang="fr-FR" dirty="0" err="1"/>
              <a:t>erprobte</a:t>
            </a:r>
            <a:r>
              <a:rPr lang="fr-FR" dirty="0"/>
              <a:t> Instrumente, </a:t>
            </a:r>
            <a:r>
              <a:rPr lang="fr-FR" dirty="0" err="1"/>
              <a:t>über</a:t>
            </a:r>
            <a:r>
              <a:rPr lang="fr-FR" dirty="0"/>
              <a:t> </a:t>
            </a:r>
            <a:r>
              <a:rPr lang="fr-FR" dirty="0" err="1"/>
              <a:t>das</a:t>
            </a:r>
            <a:r>
              <a:rPr lang="fr-FR" dirty="0"/>
              <a:t> Coaching-</a:t>
            </a:r>
            <a:r>
              <a:rPr lang="fr-FR" dirty="0" err="1"/>
              <a:t>Angebot</a:t>
            </a:r>
            <a:endParaRPr lang="fr-FR" dirty="0"/>
          </a:p>
          <a:p>
            <a:pPr lvl="0"/>
            <a:r>
              <a:rPr lang="fr-FR" dirty="0" err="1"/>
              <a:t>Vermittlung</a:t>
            </a:r>
            <a:r>
              <a:rPr lang="fr-FR" dirty="0"/>
              <a:t> der </a:t>
            </a:r>
            <a:r>
              <a:rPr lang="fr-FR" dirty="0" err="1"/>
              <a:t>Ergebnisse</a:t>
            </a:r>
            <a:r>
              <a:rPr lang="fr-FR" dirty="0"/>
              <a:t> der </a:t>
            </a:r>
            <a:r>
              <a:rPr lang="fr-FR" dirty="0" err="1"/>
              <a:t>Zwischenevaluation</a:t>
            </a:r>
            <a:r>
              <a:rPr lang="fr-FR" dirty="0"/>
              <a:t> von C2SW </a:t>
            </a:r>
            <a:r>
              <a:rPr lang="fr-FR" dirty="0" err="1"/>
              <a:t>sowie</a:t>
            </a:r>
            <a:r>
              <a:rPr lang="fr-FR" dirty="0"/>
              <a:t> </a:t>
            </a:r>
            <a:r>
              <a:rPr lang="fr-FR" dirty="0" err="1"/>
              <a:t>Diskussion</a:t>
            </a:r>
            <a:r>
              <a:rPr lang="fr-FR" dirty="0"/>
              <a:t> </a:t>
            </a:r>
            <a:r>
              <a:rPr lang="fr-FR" dirty="0" err="1"/>
              <a:t>nötier</a:t>
            </a:r>
            <a:r>
              <a:rPr lang="fr-FR" dirty="0"/>
              <a:t> </a:t>
            </a:r>
            <a:r>
              <a:rPr lang="fr-FR" dirty="0" err="1"/>
              <a:t>Anpassungen</a:t>
            </a:r>
            <a:r>
              <a:rPr lang="fr-FR" dirty="0"/>
              <a:t> </a:t>
            </a:r>
            <a:r>
              <a:rPr lang="fr-FR" dirty="0" err="1"/>
              <a:t>während</a:t>
            </a:r>
            <a:r>
              <a:rPr lang="fr-FR" dirty="0"/>
              <a:t> der </a:t>
            </a:r>
            <a:r>
              <a:rPr lang="fr-FR" dirty="0" err="1"/>
              <a:t>restlichen</a:t>
            </a:r>
            <a:r>
              <a:rPr lang="fr-FR" dirty="0"/>
              <a:t> </a:t>
            </a:r>
            <a:r>
              <a:rPr lang="fr-FR" dirty="0" err="1"/>
              <a:t>Projektdauer</a:t>
            </a:r>
            <a:endParaRPr lang="fr-FR" dirty="0"/>
          </a:p>
          <a:p>
            <a:pPr lvl="0"/>
            <a:r>
              <a:rPr lang="fr-FR" dirty="0"/>
              <a:t>Networking </a:t>
            </a:r>
            <a:r>
              <a:rPr lang="fr-FR" dirty="0" err="1"/>
              <a:t>zwischen</a:t>
            </a:r>
            <a:r>
              <a:rPr lang="fr-FR" dirty="0"/>
              <a:t> den </a:t>
            </a:r>
            <a:r>
              <a:rPr lang="fr-FR" dirty="0" err="1"/>
              <a:t>involvierten</a:t>
            </a:r>
            <a:r>
              <a:rPr lang="fr-FR" dirty="0"/>
              <a:t> </a:t>
            </a:r>
            <a:r>
              <a:rPr lang="fr-FR" dirty="0" err="1"/>
              <a:t>Vertretern</a:t>
            </a:r>
            <a:r>
              <a:rPr lang="fr-FR" dirty="0"/>
              <a:t> </a:t>
            </a:r>
            <a:r>
              <a:rPr lang="fr-FR" dirty="0" err="1"/>
              <a:t>und</a:t>
            </a:r>
            <a:r>
              <a:rPr lang="fr-FR" dirty="0"/>
              <a:t> </a:t>
            </a:r>
            <a:r>
              <a:rPr lang="fr-FR" dirty="0" err="1"/>
              <a:t>Vertreterinnen</a:t>
            </a:r>
            <a:r>
              <a:rPr lang="fr-FR" dirty="0"/>
              <a:t> </a:t>
            </a:r>
            <a:r>
              <a:rPr lang="fr-FR" dirty="0" err="1"/>
              <a:t>aus</a:t>
            </a:r>
            <a:r>
              <a:rPr lang="fr-FR" dirty="0"/>
              <a:t> den </a:t>
            </a:r>
            <a:r>
              <a:rPr lang="fr-FR" dirty="0" err="1"/>
              <a:t>Fachhochschulen</a:t>
            </a:r>
            <a:r>
              <a:rPr lang="fr-FR" dirty="0"/>
              <a:t> </a:t>
            </a:r>
            <a:r>
              <a:rPr lang="fr-FR" dirty="0" err="1"/>
              <a:t>und</a:t>
            </a:r>
            <a:r>
              <a:rPr lang="fr-FR" dirty="0"/>
              <a:t> der Praxis</a:t>
            </a:r>
          </a:p>
          <a:p>
            <a:pPr lvl="0"/>
            <a:endParaRPr lang="fr-FR" dirty="0"/>
          </a:p>
          <a:p>
            <a:pPr lvl="0"/>
            <a:r>
              <a:rPr lang="fr-FR" dirty="0" err="1"/>
              <a:t>Erwartungen</a:t>
            </a:r>
            <a:r>
              <a:rPr lang="fr-FR" dirty="0"/>
              <a:t> der PL an </a:t>
            </a:r>
            <a:r>
              <a:rPr lang="fr-FR" dirty="0" err="1"/>
              <a:t>das</a:t>
            </a:r>
            <a:r>
              <a:rPr lang="fr-FR" dirty="0"/>
              <a:t> Seminar</a:t>
            </a:r>
          </a:p>
          <a:p>
            <a:pPr lvl="0"/>
            <a:r>
              <a:rPr lang="fr-FR" dirty="0" err="1"/>
              <a:t>Zwischenbilanz</a:t>
            </a:r>
            <a:r>
              <a:rPr lang="fr-FR" dirty="0"/>
              <a:t> </a:t>
            </a:r>
            <a:r>
              <a:rPr lang="fr-FR" dirty="0" err="1"/>
              <a:t>als</a:t>
            </a:r>
            <a:r>
              <a:rPr lang="fr-FR" dirty="0"/>
              <a:t> </a:t>
            </a:r>
            <a:r>
              <a:rPr lang="fr-FR" dirty="0" err="1"/>
              <a:t>Standortbestimmung</a:t>
            </a:r>
            <a:r>
              <a:rPr lang="fr-FR" dirty="0"/>
              <a:t> mit </a:t>
            </a:r>
            <a:r>
              <a:rPr lang="fr-FR" dirty="0" err="1"/>
              <a:t>dem</a:t>
            </a:r>
            <a:r>
              <a:rPr lang="fr-FR" dirty="0"/>
              <a:t> </a:t>
            </a:r>
            <a:r>
              <a:rPr lang="fr-FR" dirty="0" err="1"/>
              <a:t>Ziel</a:t>
            </a:r>
            <a:r>
              <a:rPr lang="fr-FR" dirty="0"/>
              <a:t> </a:t>
            </a:r>
            <a:r>
              <a:rPr lang="fr-FR" dirty="0" err="1"/>
              <a:t>eine</a:t>
            </a:r>
            <a:r>
              <a:rPr lang="fr-FR" dirty="0"/>
              <a:t> </a:t>
            </a:r>
            <a:r>
              <a:rPr lang="fr-FR" dirty="0" err="1"/>
              <a:t>gute</a:t>
            </a:r>
            <a:r>
              <a:rPr lang="fr-FR" dirty="0"/>
              <a:t> Praxis </a:t>
            </a:r>
            <a:r>
              <a:rPr lang="fr-FR" dirty="0" err="1"/>
              <a:t>im</a:t>
            </a:r>
            <a:r>
              <a:rPr lang="fr-FR" dirty="0"/>
              <a:t> </a:t>
            </a:r>
            <a:r>
              <a:rPr lang="fr-FR" dirty="0" err="1"/>
              <a:t>Rahmen</a:t>
            </a:r>
            <a:r>
              <a:rPr lang="fr-FR" dirty="0"/>
              <a:t> von C2SW </a:t>
            </a:r>
            <a:r>
              <a:rPr lang="fr-FR" dirty="0" err="1"/>
              <a:t>herauszukristallisieren</a:t>
            </a:r>
            <a:endParaRPr lang="fr-FR" dirty="0"/>
          </a:p>
          <a:p>
            <a:pPr lvl="0"/>
            <a:endParaRPr lang="fr-FR" dirty="0"/>
          </a:p>
        </p:txBody>
      </p:sp>
      <p:pic>
        <p:nvPicPr>
          <p:cNvPr id="7" name="Imag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774" y="6248763"/>
            <a:ext cx="1026319" cy="259635"/>
          </a:xfrm>
          <a:prstGeom prst="rect">
            <a:avLst/>
          </a:prstGeom>
        </p:spPr>
      </p:pic>
      <p:pic>
        <p:nvPicPr>
          <p:cNvPr id="8" name="Image 7" descr="HESSO-instit-pantone+and Art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235" y="6226700"/>
            <a:ext cx="912160" cy="428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974" y="6223514"/>
            <a:ext cx="920473" cy="398310"/>
          </a:xfrm>
          <a:prstGeom prst="rect">
            <a:avLst/>
          </a:prstGeom>
        </p:spPr>
      </p:pic>
      <p:pic>
        <p:nvPicPr>
          <p:cNvPr id="10" name="Image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026" y="6243266"/>
            <a:ext cx="1001381" cy="211048"/>
          </a:xfrm>
          <a:prstGeom prst="rect">
            <a:avLst/>
          </a:prstGeom>
        </p:spPr>
      </p:pic>
      <p:pic>
        <p:nvPicPr>
          <p:cNvPr id="11" name="Image 1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986" y="6235337"/>
            <a:ext cx="872814" cy="371992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62" y="6060497"/>
            <a:ext cx="1410452" cy="79750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5991"/>
            <a:ext cx="1648968" cy="245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6819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845814"/>
            <a:ext cx="10515600" cy="68516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000" b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fr-FR" dirty="0"/>
            </a:br>
            <a:r>
              <a:rPr lang="fr-FR" dirty="0" err="1"/>
              <a:t>Kurzer</a:t>
            </a:r>
            <a:r>
              <a:rPr lang="fr-FR" dirty="0"/>
              <a:t> </a:t>
            </a:r>
            <a:r>
              <a:rPr lang="fr-FR" dirty="0" err="1"/>
              <a:t>historischer</a:t>
            </a:r>
            <a:r>
              <a:rPr lang="fr-FR" dirty="0"/>
              <a:t> </a:t>
            </a:r>
            <a:r>
              <a:rPr lang="fr-FR" dirty="0" err="1"/>
              <a:t>Rückblick</a:t>
            </a:r>
            <a:br>
              <a:rPr lang="fr-FR" dirty="0"/>
            </a:b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14672"/>
            <a:ext cx="10515600" cy="4019550"/>
          </a:xfrm>
        </p:spPr>
        <p:txBody>
          <a:bodyPr/>
          <a:lstStyle>
            <a:lvl1pPr marL="0" indent="0" algn="ctr">
              <a:buNone/>
              <a:defRPr b="0" u="none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r-FR" dirty="0"/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pic>
        <p:nvPicPr>
          <p:cNvPr id="7" name="Imag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774" y="6248763"/>
            <a:ext cx="1026319" cy="259635"/>
          </a:xfrm>
          <a:prstGeom prst="rect">
            <a:avLst/>
          </a:prstGeom>
        </p:spPr>
      </p:pic>
      <p:pic>
        <p:nvPicPr>
          <p:cNvPr id="8" name="Image 7" descr="HESSO-instit-pantone+and Art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235" y="6226700"/>
            <a:ext cx="912160" cy="428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974" y="6223514"/>
            <a:ext cx="920473" cy="398310"/>
          </a:xfrm>
          <a:prstGeom prst="rect">
            <a:avLst/>
          </a:prstGeom>
        </p:spPr>
      </p:pic>
      <p:pic>
        <p:nvPicPr>
          <p:cNvPr id="10" name="Image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026" y="6243266"/>
            <a:ext cx="1001381" cy="211048"/>
          </a:xfrm>
          <a:prstGeom prst="rect">
            <a:avLst/>
          </a:prstGeom>
        </p:spPr>
      </p:pic>
      <p:pic>
        <p:nvPicPr>
          <p:cNvPr id="11" name="Image 1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986" y="6235337"/>
            <a:ext cx="872814" cy="371992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62" y="6060497"/>
            <a:ext cx="1410452" cy="79750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5991"/>
            <a:ext cx="1648968" cy="245102"/>
          </a:xfrm>
          <a:prstGeom prst="rect">
            <a:avLst/>
          </a:prstGeom>
        </p:spPr>
      </p:pic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815BD253-AAF3-41B0-AB2D-A58ED2A24204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09336766"/>
              </p:ext>
            </p:extLst>
          </p:nvPr>
        </p:nvGraphicFramePr>
        <p:xfrm>
          <a:off x="838200" y="1614672"/>
          <a:ext cx="10515600" cy="4019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08256">
                  <a:extLst>
                    <a:ext uri="{9D8B030D-6E8A-4147-A177-3AD203B41FA5}">
                      <a16:colId xmlns:a16="http://schemas.microsoft.com/office/drawing/2014/main" val="244066977"/>
                    </a:ext>
                  </a:extLst>
                </a:gridCol>
                <a:gridCol w="4707344">
                  <a:extLst>
                    <a:ext uri="{9D8B030D-6E8A-4147-A177-3AD203B41FA5}">
                      <a16:colId xmlns:a16="http://schemas.microsoft.com/office/drawing/2014/main" val="992147584"/>
                    </a:ext>
                  </a:extLst>
                </a:gridCol>
              </a:tblGrid>
              <a:tr h="463550">
                <a:tc>
                  <a:txBody>
                    <a:bodyPr/>
                    <a:lstStyle/>
                    <a:p>
                      <a:r>
                        <a:rPr lang="de-CH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Projektstart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August 2017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8865049"/>
                  </a:ext>
                </a:extLst>
              </a:tr>
              <a:tr h="1485900">
                <a:tc>
                  <a:txBody>
                    <a:bodyPr/>
                    <a:lstStyle/>
                    <a:p>
                      <a:r>
                        <a:rPr lang="de-CH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Entwicklung der Programmbausteine in enger Zusammenarbeit mit 20-25 Vertretern und Vertreterinnen von Praxisorganisationen auf regionaler und nationaler Ebene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September 2017 – März 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915174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r>
                        <a:rPr lang="de-CH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Kick-Off Event C2SW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 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7551029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Entwicklung aller Dokumente, Prozesse, Kommunikationsgefässe etc.</a:t>
                      </a:r>
                    </a:p>
                    <a:p>
                      <a:endParaRPr lang="de-CH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 2018 – September 2018</a:t>
                      </a:r>
                    </a:p>
                    <a:p>
                      <a:endParaRPr lang="de-CH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053486"/>
                  </a:ext>
                </a:extLst>
              </a:tr>
              <a:tr h="463550">
                <a:tc>
                  <a:txBody>
                    <a:bodyPr/>
                    <a:lstStyle/>
                    <a:p>
                      <a:r>
                        <a:rPr lang="de-CH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Beginn der 2 ersten Immersionen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September 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07871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183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845814"/>
            <a:ext cx="10515600" cy="685165"/>
          </a:xfrm>
        </p:spPr>
        <p:txBody>
          <a:bodyPr>
            <a:normAutofit/>
          </a:bodyPr>
          <a:lstStyle>
            <a:lvl1pPr>
              <a:defRPr sz="4000" b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err="1"/>
              <a:t>Programmbausteine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614672"/>
            <a:ext cx="10515600" cy="4019550"/>
          </a:xfrm>
        </p:spPr>
        <p:txBody>
          <a:bodyPr/>
          <a:lstStyle>
            <a:lvl1pPr marL="0" indent="0">
              <a:buNone/>
              <a:defRPr b="0" u="none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r-FR" dirty="0"/>
          </a:p>
          <a:p>
            <a:pPr lvl="0"/>
            <a:endParaRPr lang="fr-FR" dirty="0"/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pic>
        <p:nvPicPr>
          <p:cNvPr id="7" name="Imag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774" y="6248763"/>
            <a:ext cx="1026319" cy="259635"/>
          </a:xfrm>
          <a:prstGeom prst="rect">
            <a:avLst/>
          </a:prstGeom>
        </p:spPr>
      </p:pic>
      <p:pic>
        <p:nvPicPr>
          <p:cNvPr id="8" name="Image 7" descr="HESSO-instit-pantone+and Art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235" y="6226700"/>
            <a:ext cx="912160" cy="428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974" y="6223514"/>
            <a:ext cx="920473" cy="398310"/>
          </a:xfrm>
          <a:prstGeom prst="rect">
            <a:avLst/>
          </a:prstGeom>
        </p:spPr>
      </p:pic>
      <p:pic>
        <p:nvPicPr>
          <p:cNvPr id="10" name="Image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026" y="6243266"/>
            <a:ext cx="1001381" cy="211048"/>
          </a:xfrm>
          <a:prstGeom prst="rect">
            <a:avLst/>
          </a:prstGeom>
        </p:spPr>
      </p:pic>
      <p:pic>
        <p:nvPicPr>
          <p:cNvPr id="11" name="Image 1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986" y="6235337"/>
            <a:ext cx="872814" cy="371992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62" y="6060497"/>
            <a:ext cx="1410452" cy="79750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5991"/>
            <a:ext cx="1648968" cy="245102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DA95C788-B1CC-43DA-9891-253EFB125059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2415493" y="1932435"/>
            <a:ext cx="9658520" cy="378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578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845814"/>
            <a:ext cx="10515600" cy="685165"/>
          </a:xfrm>
        </p:spPr>
        <p:txBody>
          <a:bodyPr>
            <a:normAutofit/>
          </a:bodyPr>
          <a:lstStyle>
            <a:lvl1pPr>
              <a:defRPr sz="4000" b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err="1"/>
              <a:t>Immersionsprogramm</a:t>
            </a:r>
            <a:r>
              <a:rPr lang="fr-FR" dirty="0"/>
              <a:t> – Stand </a:t>
            </a:r>
            <a:r>
              <a:rPr lang="fr-FR" dirty="0" err="1"/>
              <a:t>November</a:t>
            </a:r>
            <a:r>
              <a:rPr lang="fr-FR" dirty="0"/>
              <a:t> 19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691829"/>
            <a:ext cx="10462693" cy="4060041"/>
          </a:xfrm>
        </p:spPr>
        <p:txBody>
          <a:bodyPr/>
          <a:lstStyle>
            <a:lvl1pPr marL="0" indent="0">
              <a:buNone/>
              <a:defRPr b="0" u="none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r-FR" dirty="0"/>
          </a:p>
          <a:p>
            <a:pPr lvl="0"/>
            <a:endParaRPr lang="fr-FR" dirty="0"/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pic>
        <p:nvPicPr>
          <p:cNvPr id="7" name="Imag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774" y="6248763"/>
            <a:ext cx="1026319" cy="259635"/>
          </a:xfrm>
          <a:prstGeom prst="rect">
            <a:avLst/>
          </a:prstGeom>
        </p:spPr>
      </p:pic>
      <p:pic>
        <p:nvPicPr>
          <p:cNvPr id="8" name="Image 7" descr="HESSO-instit-pantone+and Art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235" y="6226700"/>
            <a:ext cx="912160" cy="428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974" y="6223514"/>
            <a:ext cx="920473" cy="398310"/>
          </a:xfrm>
          <a:prstGeom prst="rect">
            <a:avLst/>
          </a:prstGeom>
        </p:spPr>
      </p:pic>
      <p:pic>
        <p:nvPicPr>
          <p:cNvPr id="10" name="Image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026" y="6243266"/>
            <a:ext cx="1001381" cy="211048"/>
          </a:xfrm>
          <a:prstGeom prst="rect">
            <a:avLst/>
          </a:prstGeom>
        </p:spPr>
      </p:pic>
      <p:pic>
        <p:nvPicPr>
          <p:cNvPr id="11" name="Image 1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986" y="6235337"/>
            <a:ext cx="872814" cy="371992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62" y="6060497"/>
            <a:ext cx="1410452" cy="79750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5991"/>
            <a:ext cx="1648968" cy="245102"/>
          </a:xfrm>
          <a:prstGeom prst="rect">
            <a:avLst/>
          </a:prstGeom>
        </p:spPr>
      </p:pic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38929255-133D-4787-B4D1-494DA19568C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690747508"/>
              </p:ext>
            </p:extLst>
          </p:nvPr>
        </p:nvGraphicFramePr>
        <p:xfrm>
          <a:off x="838199" y="1530979"/>
          <a:ext cx="10498395" cy="46587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9435">
                  <a:extLst>
                    <a:ext uri="{9D8B030D-6E8A-4147-A177-3AD203B41FA5}">
                      <a16:colId xmlns:a16="http://schemas.microsoft.com/office/drawing/2014/main" val="3899715970"/>
                    </a:ext>
                  </a:extLst>
                </a:gridCol>
                <a:gridCol w="2832250">
                  <a:extLst>
                    <a:ext uri="{9D8B030D-6E8A-4147-A177-3AD203B41FA5}">
                      <a16:colId xmlns:a16="http://schemas.microsoft.com/office/drawing/2014/main" val="3404591590"/>
                    </a:ext>
                  </a:extLst>
                </a:gridCol>
                <a:gridCol w="1334310">
                  <a:extLst>
                    <a:ext uri="{9D8B030D-6E8A-4147-A177-3AD203B41FA5}">
                      <a16:colId xmlns:a16="http://schemas.microsoft.com/office/drawing/2014/main" val="3324142485"/>
                    </a:ext>
                  </a:extLst>
                </a:gridCol>
                <a:gridCol w="2539727">
                  <a:extLst>
                    <a:ext uri="{9D8B030D-6E8A-4147-A177-3AD203B41FA5}">
                      <a16:colId xmlns:a16="http://schemas.microsoft.com/office/drawing/2014/main" val="283621832"/>
                    </a:ext>
                  </a:extLst>
                </a:gridCol>
                <a:gridCol w="3352673">
                  <a:extLst>
                    <a:ext uri="{9D8B030D-6E8A-4147-A177-3AD203B41FA5}">
                      <a16:colId xmlns:a16="http://schemas.microsoft.com/office/drawing/2014/main" val="553959677"/>
                    </a:ext>
                  </a:extLst>
                </a:gridCol>
              </a:tblGrid>
              <a:tr h="24845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de-CH" sz="1400"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9" marR="631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Teilnehmende</a:t>
                      </a:r>
                      <a:endParaRPr lang="de-CH" sz="1400"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9" marR="631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</a:t>
                      </a:r>
                      <a:endParaRPr lang="de-CH" sz="1400"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9" marR="631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Stellen% u. Dauer</a:t>
                      </a:r>
                      <a:endParaRPr lang="de-CH" sz="1400"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9" marR="631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Praxisorganisation</a:t>
                      </a:r>
                      <a:endParaRPr lang="de-CH" sz="1400"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9" marR="63149" marT="0" marB="0"/>
                </a:tc>
                <a:extLst>
                  <a:ext uri="{0D108BD9-81ED-4DB2-BD59-A6C34878D82A}">
                    <a16:rowId xmlns:a16="http://schemas.microsoft.com/office/drawing/2014/main" val="3770828890"/>
                  </a:ext>
                </a:extLst>
              </a:tr>
              <a:tr h="7698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de-CH" sz="1400"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9" marR="631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Abgeschlossene Immersionen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Théogène</a:t>
                      </a: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CH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Gakuba</a:t>
                      </a:r>
                      <a:endParaRPr lang="de-CH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Wim </a:t>
                      </a:r>
                      <a:r>
                        <a:rPr lang="de-CH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Nieuwenboom</a:t>
                      </a:r>
                      <a:endParaRPr lang="de-CH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Irene Müller</a:t>
                      </a:r>
                      <a:endParaRPr lang="de-CH" sz="1400" dirty="0"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9" marR="631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HES-SO GE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FHNW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HSLU</a:t>
                      </a:r>
                      <a:endParaRPr lang="de-CH" sz="1400" dirty="0"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9" marR="631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50%; 07.01.19-05.07.19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20%; 01.09.18-30.08.19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80%; 05.08.19-23.08.19</a:t>
                      </a:r>
                      <a:endParaRPr lang="de-CH" sz="1400"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9" marR="631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Hospice Général, GE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SBZ, Bachtelen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Frauenhaus, Luzern</a:t>
                      </a:r>
                      <a:endParaRPr lang="de-CH" sz="1400"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9" marR="63149" marT="0" marB="0"/>
                </a:tc>
                <a:extLst>
                  <a:ext uri="{0D108BD9-81ED-4DB2-BD59-A6C34878D82A}">
                    <a16:rowId xmlns:a16="http://schemas.microsoft.com/office/drawing/2014/main" val="2604331901"/>
                  </a:ext>
                </a:extLst>
              </a:tr>
              <a:tr h="22508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de-CH" sz="1400"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9" marR="631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Laufende Immersionen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Alan Canonica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Anita Heinzmann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Gregorio </a:t>
                      </a:r>
                      <a:r>
                        <a:rPr lang="de-CH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Aviles</a:t>
                      </a:r>
                      <a:endParaRPr lang="de-CH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Morgane </a:t>
                      </a:r>
                      <a:r>
                        <a:rPr lang="de-CH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Kuehni</a:t>
                      </a:r>
                      <a:endParaRPr lang="de-CH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Martina Koch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Claire </a:t>
                      </a:r>
                      <a:r>
                        <a:rPr lang="de-CH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Balleys</a:t>
                      </a:r>
                      <a:endParaRPr lang="de-CH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Swetha</a:t>
                      </a: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Rao </a:t>
                      </a:r>
                      <a:r>
                        <a:rPr lang="de-CH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Dhananka</a:t>
                      </a:r>
                      <a:endParaRPr lang="de-CH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Béatrice </a:t>
                      </a:r>
                      <a:r>
                        <a:rPr lang="de-CH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Vatron</a:t>
                      </a: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-Scheider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Silke Müller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Köngeter Stefan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Cavelli</a:t>
                      </a: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Gianluca</a:t>
                      </a:r>
                      <a:endParaRPr lang="de-CH" sz="1400" dirty="0"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9" marR="631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HSLU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HES-SO VS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SUPSI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HES-SO VD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FHNW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HES-SO GE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HES-SO FR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HES-SO FR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FHNW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FHSG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FHSG</a:t>
                      </a:r>
                      <a:endParaRPr lang="de-CH" sz="1400"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9" marR="631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50%; 01.09.18-31.08.20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40%; 01.02.18-30.04.20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70%; 01.06.10-13.12.19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30%; 19.08.19-30.06.20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10%; 01.09.19-31.12.20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50%; 01.09.19-20.12.19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20%; 01.09.19-31.08.20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20%; 01.09.19-31.08.20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20%; 01.11.19-30.06.20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15%; 01.11.19-29.02.20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15%; 01.11.19-29.02.20</a:t>
                      </a:r>
                      <a:endParaRPr lang="de-CH" sz="1400"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9" marR="631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Sozialamt, Zug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INSOS Schweiz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Fondazione</a:t>
                      </a: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CH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Diamante</a:t>
                      </a:r>
                      <a:endParaRPr lang="de-CH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SPJ, Vaud</a:t>
                      </a:r>
                      <a:endParaRPr lang="de-CH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Dépendance mobile, Basel &amp; ?</a:t>
                      </a:r>
                      <a:endParaRPr lang="de-CH" sz="14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FOJ, Genf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Stadt Freiburg, Kulturbereich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Stadt Freiburg, Kulturbereich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Polizei Basel-Stadt, </a:t>
                      </a:r>
                      <a:r>
                        <a:rPr lang="de-CH" sz="14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Präv.abt</a:t>
                      </a: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Durchgangsstation Winterthur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Durchgangsstation Winterthur</a:t>
                      </a:r>
                      <a:endParaRPr lang="de-CH" sz="1400" dirty="0"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9" marR="63149" marT="0" marB="0"/>
                </a:tc>
                <a:extLst>
                  <a:ext uri="{0D108BD9-81ED-4DB2-BD59-A6C34878D82A}">
                    <a16:rowId xmlns:a16="http://schemas.microsoft.com/office/drawing/2014/main" val="3198086584"/>
                  </a:ext>
                </a:extLst>
              </a:tr>
              <a:tr h="79087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de-CH" sz="1400"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9" marR="631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Aufgegleiste Immersionen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Matthias Hüttemann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Monika von Fellenberg</a:t>
                      </a:r>
                      <a:endParaRPr lang="de-CH" sz="1400" dirty="0"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9" marR="631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FHNW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FHNW</a:t>
                      </a:r>
                      <a:endParaRPr lang="de-CH" sz="1400"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9" marR="631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10%; 01.01.20-31.12.20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20%; Herbst 19; 6 Mt</a:t>
                      </a:r>
                      <a:endParaRPr lang="de-CH" sz="1400"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9" marR="6314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Perspektive, Suchthilfe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CH" sz="14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Bewährungs-Vollzugsdienst, BE</a:t>
                      </a:r>
                      <a:endParaRPr lang="de-CH" sz="1400" dirty="0">
                        <a:solidFill>
                          <a:srgbClr val="41414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3149" marR="63149" marT="0" marB="0"/>
                </a:tc>
                <a:extLst>
                  <a:ext uri="{0D108BD9-81ED-4DB2-BD59-A6C34878D82A}">
                    <a16:rowId xmlns:a16="http://schemas.microsoft.com/office/drawing/2014/main" val="2102754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0852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845814"/>
            <a:ext cx="10515600" cy="685165"/>
          </a:xfrm>
        </p:spPr>
        <p:txBody>
          <a:bodyPr>
            <a:normAutofit/>
          </a:bodyPr>
          <a:lstStyle>
            <a:lvl1pPr>
              <a:defRPr sz="4000" b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err="1"/>
              <a:t>Programmbaustein</a:t>
            </a:r>
            <a:r>
              <a:rPr lang="fr-FR" dirty="0"/>
              <a:t> Coaching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38199" y="1691829"/>
            <a:ext cx="10462693" cy="4060041"/>
          </a:xfrm>
        </p:spPr>
        <p:txBody>
          <a:bodyPr/>
          <a:lstStyle>
            <a:lvl1pPr marL="0" indent="0">
              <a:buNone/>
              <a:defRPr b="0" u="none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 err="1"/>
              <a:t>Präsentation</a:t>
            </a:r>
            <a:r>
              <a:rPr lang="fr-FR" dirty="0"/>
              <a:t> des Coaching Pools (Coaches mit </a:t>
            </a:r>
            <a:r>
              <a:rPr lang="fr-FR" dirty="0" err="1"/>
              <a:t>Foto</a:t>
            </a:r>
            <a:r>
              <a:rPr lang="fr-FR" dirty="0"/>
              <a:t>)</a:t>
            </a:r>
          </a:p>
          <a:p>
            <a:pPr lvl="0"/>
            <a:r>
              <a:rPr lang="fr-FR" dirty="0"/>
              <a:t>Mandat Coaching ICSO, FHNW</a:t>
            </a:r>
          </a:p>
          <a:p>
            <a:pPr lvl="0"/>
            <a:r>
              <a:rPr lang="fr-FR" dirty="0"/>
              <a:t>Individuelles Coaching (</a:t>
            </a:r>
            <a:r>
              <a:rPr lang="fr-FR" dirty="0" err="1"/>
              <a:t>Einstiegs</a:t>
            </a:r>
            <a:r>
              <a:rPr lang="fr-FR" dirty="0"/>
              <a:t>-, </a:t>
            </a:r>
            <a:r>
              <a:rPr lang="fr-FR" dirty="0" err="1"/>
              <a:t>Begleit</a:t>
            </a:r>
            <a:r>
              <a:rPr lang="fr-FR" dirty="0"/>
              <a:t> </a:t>
            </a:r>
            <a:r>
              <a:rPr lang="fr-FR" dirty="0" err="1"/>
              <a:t>sowie</a:t>
            </a:r>
            <a:r>
              <a:rPr lang="fr-FR" dirty="0"/>
              <a:t> </a:t>
            </a:r>
            <a:r>
              <a:rPr lang="fr-FR" dirty="0" err="1"/>
              <a:t>Transfercoaching</a:t>
            </a:r>
            <a:r>
              <a:rPr lang="fr-FR" dirty="0"/>
              <a:t>)</a:t>
            </a:r>
          </a:p>
          <a:p>
            <a:pPr lvl="0"/>
            <a:r>
              <a:rPr lang="fr-FR" dirty="0" err="1"/>
              <a:t>Gruppencoaching</a:t>
            </a:r>
            <a:r>
              <a:rPr lang="fr-FR" dirty="0"/>
              <a:t> (3-4x pro </a:t>
            </a:r>
            <a:r>
              <a:rPr lang="fr-FR" dirty="0" err="1"/>
              <a:t>Jahr</a:t>
            </a:r>
            <a:r>
              <a:rPr lang="fr-FR" dirty="0"/>
              <a:t>)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pic>
        <p:nvPicPr>
          <p:cNvPr id="7" name="Imag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774" y="6248763"/>
            <a:ext cx="1026319" cy="259635"/>
          </a:xfrm>
          <a:prstGeom prst="rect">
            <a:avLst/>
          </a:prstGeom>
        </p:spPr>
      </p:pic>
      <p:pic>
        <p:nvPicPr>
          <p:cNvPr id="8" name="Image 7" descr="HESSO-instit-pantone+and Art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235" y="6226700"/>
            <a:ext cx="912160" cy="428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974" y="6223514"/>
            <a:ext cx="920473" cy="398310"/>
          </a:xfrm>
          <a:prstGeom prst="rect">
            <a:avLst/>
          </a:prstGeom>
        </p:spPr>
      </p:pic>
      <p:pic>
        <p:nvPicPr>
          <p:cNvPr id="10" name="Image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026" y="6243266"/>
            <a:ext cx="1001381" cy="211048"/>
          </a:xfrm>
          <a:prstGeom prst="rect">
            <a:avLst/>
          </a:prstGeom>
        </p:spPr>
      </p:pic>
      <p:pic>
        <p:nvPicPr>
          <p:cNvPr id="11" name="Image 1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986" y="6235337"/>
            <a:ext cx="872814" cy="371992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62" y="6060497"/>
            <a:ext cx="1410452" cy="79750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5991"/>
            <a:ext cx="1648968" cy="245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7338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845814"/>
            <a:ext cx="10515600" cy="685165"/>
          </a:xfrm>
        </p:spPr>
        <p:txBody>
          <a:bodyPr>
            <a:normAutofit/>
          </a:bodyPr>
          <a:lstStyle>
            <a:lvl1pPr>
              <a:defRPr sz="4000" b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dirty="0" err="1"/>
              <a:t>Programmbaustein</a:t>
            </a:r>
            <a:r>
              <a:rPr lang="fr-FR" dirty="0"/>
              <a:t> Seminar</a:t>
            </a:r>
            <a:endParaRPr lang="fr-CH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199" y="1691829"/>
            <a:ext cx="10462693" cy="4060041"/>
          </a:xfrm>
        </p:spPr>
        <p:txBody>
          <a:bodyPr/>
          <a:lstStyle>
            <a:lvl1pPr marL="0" indent="0">
              <a:buNone/>
              <a:defRPr sz="4000" b="0" u="none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fr-FR" dirty="0"/>
          </a:p>
          <a:p>
            <a:pPr lvl="0"/>
            <a:endParaRPr lang="fr-FR" dirty="0"/>
          </a:p>
          <a:p>
            <a:pPr lvl="0"/>
            <a:endParaRPr lang="fr-FR" dirty="0"/>
          </a:p>
          <a:p>
            <a:pPr lvl="0"/>
            <a:r>
              <a:rPr lang="fr-FR" dirty="0" err="1"/>
              <a:t>Programmbaustein</a:t>
            </a:r>
            <a:r>
              <a:rPr lang="fr-FR" dirty="0"/>
              <a:t> Evaluation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pic>
        <p:nvPicPr>
          <p:cNvPr id="7" name="Imag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774" y="6248763"/>
            <a:ext cx="1026319" cy="259635"/>
          </a:xfrm>
          <a:prstGeom prst="rect">
            <a:avLst/>
          </a:prstGeom>
        </p:spPr>
      </p:pic>
      <p:pic>
        <p:nvPicPr>
          <p:cNvPr id="8" name="Image 7" descr="HESSO-instit-pantone+and Art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235" y="6226700"/>
            <a:ext cx="912160" cy="428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974" y="6223514"/>
            <a:ext cx="920473" cy="398310"/>
          </a:xfrm>
          <a:prstGeom prst="rect">
            <a:avLst/>
          </a:prstGeom>
        </p:spPr>
      </p:pic>
      <p:pic>
        <p:nvPicPr>
          <p:cNvPr id="10" name="Image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026" y="6243266"/>
            <a:ext cx="1001381" cy="211048"/>
          </a:xfrm>
          <a:prstGeom prst="rect">
            <a:avLst/>
          </a:prstGeom>
        </p:spPr>
      </p:pic>
      <p:pic>
        <p:nvPicPr>
          <p:cNvPr id="11" name="Image 1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986" y="6235337"/>
            <a:ext cx="872814" cy="371992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62" y="6060497"/>
            <a:ext cx="1410452" cy="79750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5991"/>
            <a:ext cx="1648968" cy="245102"/>
          </a:xfrm>
          <a:prstGeom prst="rect">
            <a:avLst/>
          </a:prstGeom>
        </p:spPr>
      </p:pic>
      <p:graphicFrame>
        <p:nvGraphicFramePr>
          <p:cNvPr id="4" name="Tabelle 4">
            <a:extLst>
              <a:ext uri="{FF2B5EF4-FFF2-40B4-BE49-F238E27FC236}">
                <a16:creationId xmlns:a16="http://schemas.microsoft.com/office/drawing/2014/main" id="{40148D27-7224-4489-B54B-0128A473BBE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581041937"/>
              </p:ext>
            </p:extLst>
          </p:nvPr>
        </p:nvGraphicFramePr>
        <p:xfrm>
          <a:off x="1465933" y="1839606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67690135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9219360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CH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Kick-Off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 April 2018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08286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Zwischenevaluation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b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 November 2019</a:t>
                      </a:r>
                      <a:endParaRPr lang="de-CH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23318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Abschlussseminar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17.11.2020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3949741"/>
                  </a:ext>
                </a:extLst>
              </a:tr>
            </a:tbl>
          </a:graphicData>
        </a:graphic>
      </p:graphicFrame>
      <p:graphicFrame>
        <p:nvGraphicFramePr>
          <p:cNvPr id="6" name="Tabelle 11">
            <a:extLst>
              <a:ext uri="{FF2B5EF4-FFF2-40B4-BE49-F238E27FC236}">
                <a16:creationId xmlns:a16="http://schemas.microsoft.com/office/drawing/2014/main" id="{59B9E163-75A0-49EE-89CD-5D85F281D181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75096381"/>
              </p:ext>
            </p:extLst>
          </p:nvPr>
        </p:nvGraphicFramePr>
        <p:xfrm>
          <a:off x="1424588" y="4504351"/>
          <a:ext cx="8128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05047001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0031794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CH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Evaluatorinnen</a:t>
                      </a:r>
                      <a:endParaRPr lang="de-CH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b="1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707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Pia Gabriel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HSLU – Soziale Arbeit, Luzern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9112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CH" b="1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Noëmi</a:t>
                      </a:r>
                      <a:r>
                        <a:rPr lang="de-CH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Sibold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FHNW – Soziale Arbeit, Olten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626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515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838200" y="845814"/>
            <a:ext cx="10515600" cy="685165"/>
          </a:xfrm>
        </p:spPr>
        <p:txBody>
          <a:bodyPr>
            <a:normAutofit/>
          </a:bodyPr>
          <a:lstStyle>
            <a:lvl1pPr>
              <a:defRPr sz="4000" b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CH" dirty="0" err="1"/>
              <a:t>Zwischenevaluation</a:t>
            </a:r>
            <a:r>
              <a:rPr lang="fr-CH" dirty="0"/>
              <a:t> </a:t>
            </a:r>
            <a:r>
              <a:rPr lang="fr-CH" dirty="0" err="1"/>
              <a:t>aus</a:t>
            </a:r>
            <a:r>
              <a:rPr lang="fr-CH" dirty="0"/>
              <a:t> </a:t>
            </a:r>
            <a:r>
              <a:rPr lang="fr-CH" dirty="0" err="1"/>
              <a:t>Sicht</a:t>
            </a:r>
            <a:r>
              <a:rPr lang="fr-CH" dirty="0"/>
              <a:t> der PL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838200" y="1691829"/>
            <a:ext cx="10515600" cy="4531685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sz="1800" b="0" u="none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 dirty="0"/>
              <a:t>--</a:t>
            </a:r>
          </a:p>
          <a:p>
            <a:pPr lvl="0"/>
            <a:r>
              <a:rPr lang="fr-FR" dirty="0" err="1"/>
              <a:t>Aufgleisen</a:t>
            </a:r>
            <a:r>
              <a:rPr lang="fr-FR" dirty="0"/>
              <a:t> der </a:t>
            </a:r>
            <a:r>
              <a:rPr lang="fr-FR" dirty="0" err="1"/>
              <a:t>Immersionen</a:t>
            </a:r>
            <a:r>
              <a:rPr lang="fr-FR" dirty="0"/>
              <a:t> </a:t>
            </a:r>
            <a:r>
              <a:rPr lang="fr-FR" dirty="0" err="1"/>
              <a:t>erweist</a:t>
            </a:r>
            <a:r>
              <a:rPr lang="fr-FR" dirty="0"/>
              <a:t> </a:t>
            </a:r>
            <a:r>
              <a:rPr lang="fr-FR" dirty="0" err="1"/>
              <a:t>sich</a:t>
            </a:r>
            <a:r>
              <a:rPr lang="fr-FR" dirty="0"/>
              <a:t> </a:t>
            </a:r>
            <a:r>
              <a:rPr lang="fr-FR" dirty="0" err="1"/>
              <a:t>als</a:t>
            </a:r>
            <a:r>
              <a:rPr lang="fr-FR" dirty="0"/>
              <a:t> </a:t>
            </a:r>
            <a:r>
              <a:rPr lang="fr-FR" dirty="0" err="1"/>
              <a:t>sehr</a:t>
            </a:r>
            <a:r>
              <a:rPr lang="fr-FR" dirty="0"/>
              <a:t> </a:t>
            </a:r>
            <a:r>
              <a:rPr lang="fr-FR" dirty="0" err="1"/>
              <a:t>langatmig</a:t>
            </a:r>
            <a:r>
              <a:rPr lang="fr-FR" dirty="0"/>
              <a:t> (3-6 Mt.)</a:t>
            </a:r>
          </a:p>
          <a:p>
            <a:pPr lvl="0"/>
            <a:r>
              <a:rPr lang="fr-FR" dirty="0" err="1"/>
              <a:t>Prozesse</a:t>
            </a:r>
            <a:r>
              <a:rPr lang="fr-FR" dirty="0"/>
              <a:t>, </a:t>
            </a:r>
            <a:r>
              <a:rPr lang="fr-FR" dirty="0" err="1"/>
              <a:t>Arbeitsinstrumente</a:t>
            </a:r>
            <a:r>
              <a:rPr lang="fr-FR" dirty="0"/>
              <a:t>, </a:t>
            </a:r>
            <a:r>
              <a:rPr lang="fr-FR" dirty="0" err="1"/>
              <a:t>Kommunikationswege</a:t>
            </a:r>
            <a:r>
              <a:rPr lang="fr-FR" dirty="0"/>
              <a:t> </a:t>
            </a:r>
            <a:r>
              <a:rPr lang="fr-FR" dirty="0" err="1"/>
              <a:t>sind</a:t>
            </a:r>
            <a:r>
              <a:rPr lang="fr-FR" dirty="0"/>
              <a:t> </a:t>
            </a:r>
            <a:r>
              <a:rPr lang="fr-FR" dirty="0" err="1"/>
              <a:t>komplex</a:t>
            </a:r>
            <a:r>
              <a:rPr lang="fr-FR" dirty="0"/>
              <a:t> </a:t>
            </a:r>
            <a:r>
              <a:rPr lang="fr-FR" dirty="0" err="1"/>
              <a:t>für</a:t>
            </a:r>
            <a:r>
              <a:rPr lang="fr-FR" dirty="0"/>
              <a:t> </a:t>
            </a:r>
            <a:r>
              <a:rPr lang="fr-FR" dirty="0" err="1"/>
              <a:t>ein</a:t>
            </a:r>
            <a:r>
              <a:rPr lang="fr-FR" dirty="0"/>
              <a:t> </a:t>
            </a:r>
            <a:r>
              <a:rPr lang="fr-FR" dirty="0" err="1"/>
              <a:t>Programm</a:t>
            </a:r>
            <a:r>
              <a:rPr lang="fr-FR" dirty="0"/>
              <a:t> </a:t>
            </a:r>
            <a:r>
              <a:rPr lang="fr-FR" dirty="0" err="1"/>
              <a:t>auf</a:t>
            </a:r>
            <a:r>
              <a:rPr lang="fr-FR" dirty="0"/>
              <a:t> </a:t>
            </a:r>
            <a:r>
              <a:rPr lang="fr-FR" dirty="0" err="1"/>
              <a:t>nationaler</a:t>
            </a:r>
            <a:r>
              <a:rPr lang="fr-FR" dirty="0"/>
              <a:t> </a:t>
            </a:r>
            <a:r>
              <a:rPr lang="fr-FR" dirty="0" err="1"/>
              <a:t>Ebene</a:t>
            </a:r>
            <a:r>
              <a:rPr lang="fr-FR" dirty="0"/>
              <a:t> in </a:t>
            </a:r>
            <a:r>
              <a:rPr lang="fr-FR" dirty="0" err="1"/>
              <a:t>drei</a:t>
            </a:r>
            <a:r>
              <a:rPr lang="fr-FR" dirty="0"/>
              <a:t> </a:t>
            </a:r>
            <a:r>
              <a:rPr lang="fr-FR" dirty="0" err="1"/>
              <a:t>Sprachen</a:t>
            </a:r>
            <a:endParaRPr lang="fr-FR" dirty="0"/>
          </a:p>
          <a:p>
            <a:pPr lvl="0"/>
            <a:r>
              <a:rPr lang="fr-FR" dirty="0"/>
              <a:t>+-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fr-FR" dirty="0" err="1"/>
              <a:t>Doppeltes</a:t>
            </a:r>
            <a:r>
              <a:rPr lang="fr-FR" dirty="0"/>
              <a:t> </a:t>
            </a:r>
            <a:r>
              <a:rPr lang="fr-FR" dirty="0" err="1"/>
              <a:t>Kompetenzprofil</a:t>
            </a:r>
            <a:r>
              <a:rPr lang="fr-FR" dirty="0"/>
              <a:t> </a:t>
            </a:r>
            <a:r>
              <a:rPr lang="fr-FR" dirty="0" err="1"/>
              <a:t>muss</a:t>
            </a:r>
            <a:r>
              <a:rPr lang="fr-FR" dirty="0"/>
              <a:t> </a:t>
            </a:r>
            <a:r>
              <a:rPr lang="fr-FR" dirty="0" err="1"/>
              <a:t>im</a:t>
            </a:r>
            <a:r>
              <a:rPr lang="fr-FR" dirty="0"/>
              <a:t> </a:t>
            </a:r>
            <a:r>
              <a:rPr lang="fr-FR" dirty="0" err="1"/>
              <a:t>Projektalltag</a:t>
            </a:r>
            <a:r>
              <a:rPr lang="fr-FR" dirty="0"/>
              <a:t> </a:t>
            </a:r>
            <a:r>
              <a:rPr lang="fr-FR" dirty="0" err="1"/>
              <a:t>aufgrund</a:t>
            </a:r>
            <a:r>
              <a:rPr lang="fr-FR" dirty="0"/>
              <a:t> der </a:t>
            </a:r>
            <a:r>
              <a:rPr lang="fr-FR" dirty="0" err="1"/>
              <a:t>sehr</a:t>
            </a:r>
            <a:r>
              <a:rPr lang="fr-FR" dirty="0"/>
              <a:t> </a:t>
            </a:r>
            <a:r>
              <a:rPr lang="fr-FR" dirty="0" err="1"/>
              <a:t>unterschiedlichen</a:t>
            </a:r>
            <a:r>
              <a:rPr lang="fr-FR" dirty="0"/>
              <a:t> Profile der </a:t>
            </a:r>
            <a:r>
              <a:rPr lang="fr-FR" dirty="0" err="1"/>
              <a:t>Programmteilnehmenden</a:t>
            </a:r>
            <a:r>
              <a:rPr lang="fr-FR" dirty="0"/>
              <a:t> </a:t>
            </a:r>
            <a:r>
              <a:rPr lang="fr-FR" dirty="0" err="1"/>
              <a:t>immer</a:t>
            </a:r>
            <a:r>
              <a:rPr lang="fr-FR" dirty="0"/>
              <a:t> </a:t>
            </a:r>
            <a:r>
              <a:rPr lang="fr-FR" dirty="0" err="1"/>
              <a:t>wieder</a:t>
            </a:r>
            <a:r>
              <a:rPr lang="fr-FR" dirty="0"/>
              <a:t> </a:t>
            </a:r>
            <a:r>
              <a:rPr lang="fr-FR" dirty="0" err="1"/>
              <a:t>definiert</a:t>
            </a:r>
            <a:r>
              <a:rPr lang="fr-FR" dirty="0"/>
              <a:t> </a:t>
            </a:r>
            <a:r>
              <a:rPr lang="fr-FR" dirty="0" err="1"/>
              <a:t>und</a:t>
            </a:r>
            <a:r>
              <a:rPr lang="fr-FR" dirty="0"/>
              <a:t> </a:t>
            </a:r>
            <a:r>
              <a:rPr lang="fr-FR" dirty="0" err="1"/>
              <a:t>präzisiert</a:t>
            </a:r>
            <a:r>
              <a:rPr lang="fr-FR" dirty="0"/>
              <a:t> </a:t>
            </a:r>
            <a:r>
              <a:rPr lang="fr-FR" dirty="0" err="1"/>
              <a:t>werden</a:t>
            </a:r>
            <a:endParaRPr lang="fr-FR" dirty="0"/>
          </a:p>
          <a:p>
            <a:pPr lvl="0"/>
            <a:r>
              <a:rPr lang="fr-FR" dirty="0"/>
              <a:t>++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fr-FR" dirty="0"/>
              <a:t>Grosses </a:t>
            </a:r>
            <a:r>
              <a:rPr lang="fr-FR" dirty="0" err="1"/>
              <a:t>Interesse</a:t>
            </a:r>
            <a:r>
              <a:rPr lang="fr-FR" dirty="0"/>
              <a:t> </a:t>
            </a:r>
            <a:r>
              <a:rPr lang="fr-FR" dirty="0" err="1"/>
              <a:t>auf</a:t>
            </a:r>
            <a:r>
              <a:rPr lang="fr-FR" dirty="0"/>
              <a:t> </a:t>
            </a:r>
            <a:r>
              <a:rPr lang="fr-FR" dirty="0" err="1"/>
              <a:t>Seiten</a:t>
            </a:r>
            <a:r>
              <a:rPr lang="fr-FR" dirty="0"/>
              <a:t> der </a:t>
            </a:r>
            <a:r>
              <a:rPr lang="fr-FR" dirty="0" err="1"/>
              <a:t>Praxisorganisationen</a:t>
            </a:r>
            <a:r>
              <a:rPr lang="fr-FR" dirty="0"/>
              <a:t> von </a:t>
            </a:r>
            <a:r>
              <a:rPr lang="fr-FR" dirty="0" err="1"/>
              <a:t>Anfang</a:t>
            </a:r>
            <a:r>
              <a:rPr lang="fr-FR" dirty="0"/>
              <a:t> des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/>
            </a:pPr>
            <a:r>
              <a:rPr lang="fr-FR" dirty="0" err="1"/>
              <a:t>Projekts</a:t>
            </a:r>
            <a:r>
              <a:rPr lang="fr-FR" dirty="0"/>
              <a:t> bis </a:t>
            </a:r>
            <a:r>
              <a:rPr lang="fr-FR" dirty="0" err="1"/>
              <a:t>heute</a:t>
            </a:r>
            <a:r>
              <a:rPr lang="fr-FR" dirty="0"/>
              <a:t>…</a:t>
            </a:r>
          </a:p>
          <a:p>
            <a:pPr lvl="0"/>
            <a:r>
              <a:rPr lang="fr-FR" dirty="0" err="1"/>
              <a:t>Zusammenarbeit</a:t>
            </a:r>
            <a:r>
              <a:rPr lang="fr-FR" dirty="0"/>
              <a:t> </a:t>
            </a:r>
            <a:r>
              <a:rPr lang="fr-FR" dirty="0" err="1"/>
              <a:t>und</a:t>
            </a:r>
            <a:r>
              <a:rPr lang="fr-FR" dirty="0"/>
              <a:t> </a:t>
            </a:r>
            <a:r>
              <a:rPr lang="fr-FR" dirty="0" err="1"/>
              <a:t>Austausch</a:t>
            </a:r>
            <a:r>
              <a:rPr lang="fr-FR" dirty="0"/>
              <a:t> </a:t>
            </a:r>
            <a:r>
              <a:rPr lang="fr-FR" dirty="0" err="1"/>
              <a:t>zwischen</a:t>
            </a:r>
            <a:r>
              <a:rPr lang="fr-FR" dirty="0"/>
              <a:t> den </a:t>
            </a:r>
            <a:r>
              <a:rPr lang="fr-FR" dirty="0" err="1"/>
              <a:t>beteiligten</a:t>
            </a:r>
            <a:r>
              <a:rPr lang="fr-FR" dirty="0"/>
              <a:t> </a:t>
            </a:r>
            <a:r>
              <a:rPr lang="fr-FR" dirty="0" err="1"/>
              <a:t>Fachhochschulen</a:t>
            </a:r>
            <a:r>
              <a:rPr lang="fr-FR" dirty="0"/>
              <a:t> – </a:t>
            </a:r>
            <a:r>
              <a:rPr lang="fr-FR" dirty="0" err="1"/>
              <a:t>Soziale</a:t>
            </a:r>
            <a:r>
              <a:rPr lang="fr-FR" dirty="0"/>
              <a:t> </a:t>
            </a:r>
            <a:r>
              <a:rPr lang="fr-FR" dirty="0" err="1"/>
              <a:t>Arbeit</a:t>
            </a:r>
            <a:r>
              <a:rPr lang="fr-FR" dirty="0"/>
              <a:t> </a:t>
            </a:r>
            <a:r>
              <a:rPr lang="fr-FR" dirty="0" err="1"/>
              <a:t>als</a:t>
            </a:r>
            <a:r>
              <a:rPr lang="fr-FR" dirty="0"/>
              <a:t> </a:t>
            </a:r>
            <a:r>
              <a:rPr lang="fr-FR" dirty="0" err="1"/>
              <a:t>Mehrwert</a:t>
            </a:r>
            <a:r>
              <a:rPr lang="fr-FR" dirty="0"/>
              <a:t> des </a:t>
            </a:r>
            <a:r>
              <a:rPr lang="fr-FR" dirty="0" err="1"/>
              <a:t>Pilotprogrammes</a:t>
            </a:r>
            <a:endParaRPr lang="fr-FR" dirty="0"/>
          </a:p>
          <a:p>
            <a:pPr lvl="0"/>
            <a:r>
              <a:rPr lang="fr-FR" dirty="0" err="1"/>
              <a:t>Individueller</a:t>
            </a:r>
            <a:r>
              <a:rPr lang="fr-FR" dirty="0"/>
              <a:t> </a:t>
            </a:r>
            <a:r>
              <a:rPr lang="fr-FR" dirty="0" err="1"/>
              <a:t>Zuschnitt</a:t>
            </a:r>
            <a:r>
              <a:rPr lang="fr-FR" dirty="0"/>
              <a:t> der </a:t>
            </a:r>
            <a:r>
              <a:rPr lang="fr-FR" dirty="0" err="1"/>
              <a:t>Immersionen</a:t>
            </a:r>
            <a:r>
              <a:rPr lang="fr-FR" dirty="0"/>
              <a:t> (</a:t>
            </a:r>
            <a:r>
              <a:rPr lang="fr-FR" dirty="0" err="1"/>
              <a:t>Inhalt</a:t>
            </a:r>
            <a:r>
              <a:rPr lang="fr-FR" dirty="0"/>
              <a:t>, </a:t>
            </a:r>
            <a:r>
              <a:rPr lang="fr-FR" dirty="0" err="1"/>
              <a:t>Aufgaben</a:t>
            </a:r>
            <a:r>
              <a:rPr lang="fr-FR" dirty="0"/>
              <a:t>, </a:t>
            </a:r>
            <a:r>
              <a:rPr lang="fr-FR" dirty="0" err="1"/>
              <a:t>Dauer</a:t>
            </a:r>
            <a:r>
              <a:rPr lang="fr-FR" dirty="0"/>
              <a:t>, </a:t>
            </a:r>
            <a:r>
              <a:rPr lang="fr-FR" dirty="0" err="1"/>
              <a:t>Interessen</a:t>
            </a:r>
            <a:r>
              <a:rPr lang="fr-FR" dirty="0"/>
              <a:t>, etc.)</a:t>
            </a:r>
          </a:p>
          <a:p>
            <a:pPr lvl="0"/>
            <a:endParaRPr lang="fr-FR" dirty="0"/>
          </a:p>
          <a:p>
            <a:pPr lvl="0"/>
            <a:endParaRPr lang="fr-FR" dirty="0"/>
          </a:p>
        </p:txBody>
      </p:sp>
      <p:pic>
        <p:nvPicPr>
          <p:cNvPr id="7" name="Imag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6774" y="6248763"/>
            <a:ext cx="1026319" cy="259635"/>
          </a:xfrm>
          <a:prstGeom prst="rect">
            <a:avLst/>
          </a:prstGeom>
        </p:spPr>
      </p:pic>
      <p:pic>
        <p:nvPicPr>
          <p:cNvPr id="8" name="Image 7" descr="HESSO-instit-pantone+and Arts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235" y="6226700"/>
            <a:ext cx="912160" cy="42867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9974" y="6223514"/>
            <a:ext cx="920473" cy="398310"/>
          </a:xfrm>
          <a:prstGeom prst="rect">
            <a:avLst/>
          </a:prstGeom>
        </p:spPr>
      </p:pic>
      <p:pic>
        <p:nvPicPr>
          <p:cNvPr id="10" name="Image 9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0026" y="6243266"/>
            <a:ext cx="1001381" cy="211048"/>
          </a:xfrm>
          <a:prstGeom prst="rect">
            <a:avLst/>
          </a:prstGeom>
        </p:spPr>
      </p:pic>
      <p:pic>
        <p:nvPicPr>
          <p:cNvPr id="11" name="Image 1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0986" y="6235337"/>
            <a:ext cx="872814" cy="371992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362" y="6060497"/>
            <a:ext cx="1410452" cy="797503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85991"/>
            <a:ext cx="1648968" cy="245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6092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Modifiez le style du titre</a:t>
            </a:r>
            <a:endParaRPr lang="fr-CH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fr-CH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BF9F181-6897-4510-9E4F-11A4BC6BDC48}" type="datetime1">
              <a:rPr lang="fr-CH" smtClean="0"/>
              <a:t>13.12.2019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CH"/>
              <a:t>rencontre Artias - 25.08.2017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1A01E0D-BF29-4629-A93C-D5D24873B420}" type="slidenum">
              <a:rPr lang="fr-CH" smtClean="0"/>
              <a:pPr/>
              <a:t>‹Nr.›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46162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5" r:id="rId3"/>
    <p:sldLayoutId id="2147483658" r:id="rId4"/>
    <p:sldLayoutId id="2147483659" r:id="rId5"/>
    <p:sldLayoutId id="2147483660" r:id="rId6"/>
    <p:sldLayoutId id="2147483661" r:id="rId7"/>
    <p:sldLayoutId id="2147483662" r:id="rId8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726726-16CE-4DDE-91E7-8ED831E2E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de-CH" dirty="0"/>
            </a:br>
            <a:br>
              <a:rPr lang="de-CH" dirty="0"/>
            </a:br>
            <a:endParaRPr lang="de-CH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9E70406-8868-4009-BFCC-6743E9D49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  <a:p>
            <a:pPr algn="ctr"/>
            <a:r>
              <a:rPr lang="de-CH" sz="3800" dirty="0"/>
              <a:t>SEMINAR 2019 – </a:t>
            </a:r>
            <a:br>
              <a:rPr lang="de-CH" sz="3800" dirty="0"/>
            </a:br>
            <a:r>
              <a:rPr lang="de-CH" sz="3800" dirty="0"/>
              <a:t>ZWISCHENBILANZ</a:t>
            </a:r>
          </a:p>
          <a:p>
            <a:pPr algn="ctr"/>
            <a:endParaRPr lang="de-CH" dirty="0"/>
          </a:p>
          <a:p>
            <a:pPr algn="ctr"/>
            <a:r>
              <a:rPr lang="de-CH" dirty="0"/>
              <a:t>Hochschule – Soziale Arbeit, Luzern</a:t>
            </a:r>
          </a:p>
          <a:p>
            <a:pPr algn="ctr"/>
            <a:endParaRPr lang="de-CH" dirty="0"/>
          </a:p>
          <a:p>
            <a:pPr algn="ctr"/>
            <a:r>
              <a:rPr lang="de-CH" dirty="0"/>
              <a:t>Barbara </a:t>
            </a:r>
            <a:r>
              <a:rPr lang="de-CH" dirty="0" err="1"/>
              <a:t>Fontanellaz</a:t>
            </a:r>
            <a:r>
              <a:rPr lang="de-CH" dirty="0"/>
              <a:t>, Fachbereichsleiterin Soziale Arbeit FHSG</a:t>
            </a:r>
          </a:p>
          <a:p>
            <a:pPr algn="ctr"/>
            <a:r>
              <a:rPr lang="de-CH" dirty="0"/>
              <a:t>20.11.2019</a:t>
            </a:r>
          </a:p>
        </p:txBody>
      </p:sp>
    </p:spTree>
    <p:extLst>
      <p:ext uri="{BB962C8B-B14F-4D97-AF65-F5344CB8AC3E}">
        <p14:creationId xmlns:p14="http://schemas.microsoft.com/office/powerpoint/2010/main" val="9456408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1DE3593-8809-43BD-B06A-479386465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Programmbaustein</a:t>
            </a:r>
            <a:r>
              <a:rPr lang="fr-FR" dirty="0"/>
              <a:t> Coaching</a:t>
            </a:r>
            <a:endParaRPr lang="de-CH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E7CFEEE1-04E0-4208-9FE9-2D62F0707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fr-FR" b="1" dirty="0"/>
              <a:t>Coaching Pool</a:t>
            </a:r>
          </a:p>
          <a:p>
            <a:pPr lvl="0"/>
            <a:endParaRPr lang="fr-FR" dirty="0"/>
          </a:p>
          <a:p>
            <a:pPr lvl="0"/>
            <a:endParaRPr lang="fr-FR" dirty="0"/>
          </a:p>
          <a:p>
            <a:pPr lvl="0"/>
            <a:endParaRPr lang="fr-FR" dirty="0"/>
          </a:p>
          <a:p>
            <a:pPr lvl="0"/>
            <a:r>
              <a:rPr lang="fr-FR" sz="1600" dirty="0"/>
              <a:t>Robert Wegener	      </a:t>
            </a:r>
            <a:r>
              <a:rPr lang="fr-FR" sz="1600" dirty="0" err="1"/>
              <a:t>Pasqualina</a:t>
            </a:r>
            <a:r>
              <a:rPr lang="fr-FR" sz="1600" dirty="0"/>
              <a:t> </a:t>
            </a:r>
            <a:r>
              <a:rPr lang="fr-FR" sz="1600" dirty="0" err="1"/>
              <a:t>Cavadini</a:t>
            </a:r>
            <a:r>
              <a:rPr lang="fr-FR" sz="1600" dirty="0"/>
              <a:t>         Sophie Rodari	   Gabriella Schmid	             Donat </a:t>
            </a:r>
            <a:r>
              <a:rPr lang="fr-FR" sz="1600" dirty="0" err="1"/>
              <a:t>Knecht</a:t>
            </a:r>
            <a:endParaRPr lang="fr-FR" sz="1600" dirty="0"/>
          </a:p>
          <a:p>
            <a:pPr lvl="0"/>
            <a:endParaRPr lang="fr-FR" sz="20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dirty="0"/>
              <a:t>Mandat Coaching ICSO, FHNW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dirty="0"/>
              <a:t>Individuelles Coaching: </a:t>
            </a:r>
            <a:r>
              <a:rPr lang="fr-FR" dirty="0" err="1"/>
              <a:t>Einstiegs</a:t>
            </a:r>
            <a:r>
              <a:rPr lang="fr-FR" dirty="0"/>
              <a:t>-, </a:t>
            </a:r>
            <a:r>
              <a:rPr lang="fr-FR" dirty="0" err="1"/>
              <a:t>Begleit</a:t>
            </a:r>
            <a:r>
              <a:rPr lang="fr-FR" dirty="0"/>
              <a:t> </a:t>
            </a:r>
            <a:r>
              <a:rPr lang="fr-FR" dirty="0" err="1"/>
              <a:t>sowie</a:t>
            </a:r>
            <a:r>
              <a:rPr lang="fr-FR" dirty="0"/>
              <a:t> </a:t>
            </a:r>
            <a:r>
              <a:rPr lang="fr-FR" dirty="0" err="1"/>
              <a:t>Transfercoaching</a:t>
            </a:r>
            <a:endParaRPr lang="fr-F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dirty="0" err="1"/>
              <a:t>Gruppencoaching</a:t>
            </a:r>
            <a:r>
              <a:rPr lang="fr-FR" dirty="0"/>
              <a:t> 3-4 x pro </a:t>
            </a:r>
            <a:r>
              <a:rPr lang="fr-FR" dirty="0" err="1"/>
              <a:t>Jahr</a:t>
            </a:r>
            <a:endParaRPr lang="fr-F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de-CH" b="1" dirty="0"/>
              <a:t>Career2SocialWork-Coachingtag</a:t>
            </a:r>
            <a:r>
              <a:rPr lang="de-CH" dirty="0"/>
              <a:t>: am </a:t>
            </a:r>
            <a:r>
              <a:rPr lang="de-CH" b="1" dirty="0"/>
              <a:t>26 Februar 2020</a:t>
            </a:r>
            <a:r>
              <a:rPr lang="de-CH" dirty="0"/>
              <a:t> in Olten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1191" y="2188649"/>
            <a:ext cx="2144164" cy="1205368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188649"/>
            <a:ext cx="2154995" cy="1211456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1257" y="2188648"/>
            <a:ext cx="2156102" cy="1212079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5355" y="2181051"/>
            <a:ext cx="2157996" cy="1213144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5289" y="2150927"/>
            <a:ext cx="2211265" cy="1243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7631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CBDAE77-0D18-4263-9963-AF5C29421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Programmbaustein Seminar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A589172-BB61-443E-B413-A0E4AA98CC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CH" dirty="0"/>
          </a:p>
          <a:p>
            <a:endParaRPr lang="de-CH" dirty="0"/>
          </a:p>
          <a:p>
            <a:endParaRPr lang="de-CH" dirty="0"/>
          </a:p>
          <a:p>
            <a:r>
              <a:rPr lang="de-CH" dirty="0"/>
              <a:t>Programmbaustein Evaluation</a:t>
            </a:r>
          </a:p>
        </p:txBody>
      </p:sp>
    </p:spTree>
    <p:extLst>
      <p:ext uri="{BB962C8B-B14F-4D97-AF65-F5344CB8AC3E}">
        <p14:creationId xmlns:p14="http://schemas.microsoft.com/office/powerpoint/2010/main" val="285848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9296C61-A401-40AA-B380-7C6DFD7D55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H" dirty="0" err="1"/>
              <a:t>Zwischenevaluation</a:t>
            </a:r>
            <a:r>
              <a:rPr lang="fr-CH" dirty="0"/>
              <a:t> </a:t>
            </a:r>
            <a:r>
              <a:rPr lang="fr-CH" dirty="0" err="1"/>
              <a:t>aus</a:t>
            </a:r>
            <a:r>
              <a:rPr lang="fr-CH" dirty="0"/>
              <a:t> </a:t>
            </a:r>
            <a:r>
              <a:rPr lang="fr-CH" dirty="0" err="1"/>
              <a:t>Sicht</a:t>
            </a:r>
            <a:r>
              <a:rPr lang="fr-CH" dirty="0"/>
              <a:t> der </a:t>
            </a:r>
            <a:r>
              <a:rPr lang="fr-CH" dirty="0" err="1"/>
              <a:t>Projektleitung</a:t>
            </a:r>
            <a:endParaRPr lang="de-CH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C990971B-5E1B-47A1-9781-CEE06AF94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fr-FR" b="1" dirty="0">
                <a:solidFill>
                  <a:srgbClr val="FF0000"/>
                </a:solidFill>
              </a:rPr>
              <a:t>--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dirty="0" err="1"/>
              <a:t>Aufgleisen</a:t>
            </a:r>
            <a:r>
              <a:rPr lang="fr-FR" dirty="0"/>
              <a:t> der </a:t>
            </a:r>
            <a:r>
              <a:rPr lang="fr-FR" dirty="0" err="1"/>
              <a:t>Immersionen</a:t>
            </a:r>
            <a:r>
              <a:rPr lang="fr-FR" dirty="0"/>
              <a:t> (3-6 Mt.)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dirty="0" err="1"/>
              <a:t>Komplexes</a:t>
            </a:r>
            <a:r>
              <a:rPr lang="fr-FR" dirty="0"/>
              <a:t> </a:t>
            </a:r>
            <a:r>
              <a:rPr lang="fr-FR" dirty="0" err="1"/>
              <a:t>Projektmanagement</a:t>
            </a:r>
            <a:r>
              <a:rPr lang="fr-FR" dirty="0"/>
              <a:t> </a:t>
            </a:r>
            <a:r>
              <a:rPr lang="fr-FR" dirty="0" err="1"/>
              <a:t>auf</a:t>
            </a:r>
            <a:r>
              <a:rPr lang="fr-FR" dirty="0"/>
              <a:t> </a:t>
            </a:r>
            <a:r>
              <a:rPr lang="fr-FR" dirty="0" err="1"/>
              <a:t>nationaler</a:t>
            </a:r>
            <a:r>
              <a:rPr lang="fr-FR" dirty="0"/>
              <a:t> </a:t>
            </a:r>
            <a:r>
              <a:rPr lang="fr-FR" dirty="0" err="1"/>
              <a:t>Ebene</a:t>
            </a:r>
            <a:r>
              <a:rPr lang="fr-FR" dirty="0"/>
              <a:t> in </a:t>
            </a:r>
            <a:r>
              <a:rPr lang="fr-FR" dirty="0" err="1"/>
              <a:t>drei</a:t>
            </a:r>
            <a:r>
              <a:rPr lang="fr-FR" dirty="0"/>
              <a:t> </a:t>
            </a:r>
            <a:r>
              <a:rPr lang="fr-FR" dirty="0" err="1"/>
              <a:t>Sprachen</a:t>
            </a:r>
            <a:endParaRPr lang="fr-FR" dirty="0"/>
          </a:p>
          <a:p>
            <a:pPr lvl="0"/>
            <a:r>
              <a:rPr lang="fr-FR" b="1" dirty="0">
                <a:solidFill>
                  <a:srgbClr val="FF0000"/>
                </a:solidFill>
              </a:rPr>
              <a:t>+-</a:t>
            </a: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fr-FR" dirty="0" err="1"/>
              <a:t>Doppeltes</a:t>
            </a:r>
            <a:r>
              <a:rPr lang="fr-FR" dirty="0"/>
              <a:t> </a:t>
            </a:r>
            <a:r>
              <a:rPr lang="fr-FR" dirty="0" err="1"/>
              <a:t>Kompetenzprofil</a:t>
            </a:r>
            <a:r>
              <a:rPr lang="fr-FR" dirty="0"/>
              <a:t> – </a:t>
            </a:r>
            <a:r>
              <a:rPr lang="fr-FR" dirty="0" err="1"/>
              <a:t>Interpretation</a:t>
            </a:r>
            <a:r>
              <a:rPr lang="fr-FR" dirty="0"/>
              <a:t> </a:t>
            </a:r>
            <a:r>
              <a:rPr lang="fr-FR" dirty="0" err="1"/>
              <a:t>im</a:t>
            </a:r>
            <a:r>
              <a:rPr lang="fr-FR" dirty="0"/>
              <a:t> </a:t>
            </a:r>
            <a:r>
              <a:rPr lang="fr-FR" dirty="0" err="1"/>
              <a:t>Projektalltag</a:t>
            </a:r>
            <a:endParaRPr lang="fr-FR" dirty="0"/>
          </a:p>
          <a:p>
            <a:pPr lvl="0">
              <a:defRPr/>
            </a:pPr>
            <a:r>
              <a:rPr lang="fr-FR" b="1" dirty="0">
                <a:solidFill>
                  <a:srgbClr val="FF0000"/>
                </a:solidFill>
              </a:rPr>
              <a:t>++</a:t>
            </a:r>
          </a:p>
          <a:p>
            <a:pPr marL="342900" lvl="0" indent="-342900">
              <a:buFont typeface="Arial" panose="020B0604020202020204" pitchFamily="34" charset="0"/>
              <a:buChar char="•"/>
              <a:defRPr/>
            </a:pPr>
            <a:r>
              <a:rPr lang="fr-FR" dirty="0" err="1"/>
              <a:t>Zusammenarbeit</a:t>
            </a:r>
            <a:r>
              <a:rPr lang="fr-FR" dirty="0"/>
              <a:t> mit den </a:t>
            </a:r>
            <a:r>
              <a:rPr lang="fr-FR" dirty="0" err="1"/>
              <a:t>Praxisorganisationen</a:t>
            </a:r>
            <a:endParaRPr lang="fr-F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dirty="0" err="1"/>
              <a:t>Zusammenarbeit</a:t>
            </a:r>
            <a:r>
              <a:rPr lang="fr-FR" dirty="0"/>
              <a:t> </a:t>
            </a:r>
            <a:r>
              <a:rPr lang="fr-FR" dirty="0" err="1"/>
              <a:t>und</a:t>
            </a:r>
            <a:r>
              <a:rPr lang="fr-FR" dirty="0"/>
              <a:t> </a:t>
            </a:r>
            <a:r>
              <a:rPr lang="fr-FR" dirty="0" err="1"/>
              <a:t>Austausch</a:t>
            </a:r>
            <a:r>
              <a:rPr lang="fr-FR" dirty="0"/>
              <a:t> </a:t>
            </a:r>
            <a:r>
              <a:rPr lang="fr-FR" dirty="0" err="1"/>
              <a:t>zwischen</a:t>
            </a:r>
            <a:r>
              <a:rPr lang="fr-FR" dirty="0"/>
              <a:t> den </a:t>
            </a:r>
            <a:r>
              <a:rPr lang="fr-FR" dirty="0" err="1"/>
              <a:t>beteiligten</a:t>
            </a:r>
            <a:r>
              <a:rPr lang="fr-FR" dirty="0"/>
              <a:t> </a:t>
            </a:r>
            <a:r>
              <a:rPr lang="fr-FR" dirty="0" err="1"/>
              <a:t>Fachhochschulen</a:t>
            </a:r>
            <a:r>
              <a:rPr lang="fr-FR" dirty="0"/>
              <a:t> – </a:t>
            </a:r>
            <a:r>
              <a:rPr lang="fr-FR" dirty="0" err="1"/>
              <a:t>Soziale</a:t>
            </a:r>
            <a:r>
              <a:rPr lang="fr-FR" dirty="0"/>
              <a:t> </a:t>
            </a:r>
            <a:r>
              <a:rPr lang="fr-FR" dirty="0" err="1"/>
              <a:t>Arbeit</a:t>
            </a:r>
            <a:endParaRPr lang="fr-F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dirty="0" err="1"/>
              <a:t>Individueller</a:t>
            </a:r>
            <a:r>
              <a:rPr lang="fr-FR" dirty="0"/>
              <a:t> </a:t>
            </a:r>
            <a:r>
              <a:rPr lang="fr-FR" dirty="0" err="1"/>
              <a:t>Zuschnitt</a:t>
            </a:r>
            <a:r>
              <a:rPr lang="fr-FR" dirty="0"/>
              <a:t> der </a:t>
            </a:r>
            <a:r>
              <a:rPr lang="fr-FR" dirty="0" err="1"/>
              <a:t>Immersionen</a:t>
            </a:r>
            <a:r>
              <a:rPr lang="fr-FR" dirty="0"/>
              <a:t> (</a:t>
            </a:r>
            <a:r>
              <a:rPr lang="fr-FR" dirty="0" err="1"/>
              <a:t>Inhalt</a:t>
            </a:r>
            <a:r>
              <a:rPr lang="fr-FR" dirty="0"/>
              <a:t>, </a:t>
            </a:r>
            <a:r>
              <a:rPr lang="fr-FR" dirty="0" err="1"/>
              <a:t>Aufgaben</a:t>
            </a:r>
            <a:r>
              <a:rPr lang="fr-FR" dirty="0"/>
              <a:t>, </a:t>
            </a:r>
            <a:r>
              <a:rPr lang="fr-FR" dirty="0" err="1"/>
              <a:t>Dauer</a:t>
            </a:r>
            <a:r>
              <a:rPr lang="fr-FR" dirty="0"/>
              <a:t>, </a:t>
            </a:r>
            <a:r>
              <a:rPr lang="fr-FR" dirty="0" err="1"/>
              <a:t>Interessen</a:t>
            </a:r>
            <a:r>
              <a:rPr lang="fr-FR" dirty="0"/>
              <a:t>, etc.) 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2543147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H" dirty="0"/>
              <a:t>Seminar - </a:t>
            </a:r>
            <a:r>
              <a:rPr lang="fr-CH" dirty="0" err="1"/>
              <a:t>Zwischenevaluation</a:t>
            </a:r>
            <a:endParaRPr lang="fr-CH" dirty="0"/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8609E89A-4944-4E39-863F-7BC7DA74E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br>
              <a:rPr lang="fr-CH" dirty="0"/>
            </a:br>
            <a:endParaRPr lang="fr-CH" dirty="0"/>
          </a:p>
          <a:p>
            <a:r>
              <a:rPr lang="fr-CH" dirty="0" err="1"/>
              <a:t>Herzlichen</a:t>
            </a:r>
            <a:r>
              <a:rPr lang="fr-CH" dirty="0"/>
              <a:t> </a:t>
            </a:r>
            <a:r>
              <a:rPr lang="fr-CH" dirty="0" err="1"/>
              <a:t>Dank</a:t>
            </a:r>
            <a:r>
              <a:rPr lang="fr-CH" dirty="0"/>
              <a:t> </a:t>
            </a:r>
            <a:r>
              <a:rPr lang="fr-CH" dirty="0" err="1"/>
              <a:t>für</a:t>
            </a:r>
            <a:r>
              <a:rPr lang="fr-CH" dirty="0"/>
              <a:t> </a:t>
            </a:r>
            <a:r>
              <a:rPr lang="fr-CH" dirty="0" err="1"/>
              <a:t>Ihre</a:t>
            </a:r>
            <a:r>
              <a:rPr lang="fr-CH" dirty="0"/>
              <a:t> </a:t>
            </a:r>
            <a:r>
              <a:rPr lang="fr-CH" dirty="0" err="1"/>
              <a:t>Aufmerksamkeit</a:t>
            </a:r>
            <a:r>
              <a:rPr lang="fr-CH" dirty="0"/>
              <a:t> !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14534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A83584-F653-41CD-A20F-51E07EB99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Hintergrund und Ziele: Perspektive </a:t>
            </a:r>
            <a:r>
              <a:rPr lang="de-CH" dirty="0" err="1"/>
              <a:t>swissuniversities</a:t>
            </a:r>
            <a:endParaRPr lang="de-CH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07F829-E12E-4F2D-B4B9-DB67E69C6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endParaRPr lang="fr-F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dirty="0" err="1"/>
              <a:t>Identifikation</a:t>
            </a:r>
            <a:r>
              <a:rPr lang="fr-FR" dirty="0"/>
              <a:t>, </a:t>
            </a:r>
            <a:r>
              <a:rPr lang="fr-FR" dirty="0" err="1"/>
              <a:t>Entwicklung</a:t>
            </a:r>
            <a:r>
              <a:rPr lang="fr-FR" dirty="0"/>
              <a:t>, </a:t>
            </a:r>
            <a:r>
              <a:rPr lang="fr-FR" dirty="0" err="1"/>
              <a:t>Umsetzung</a:t>
            </a:r>
            <a:r>
              <a:rPr lang="fr-FR" dirty="0"/>
              <a:t> </a:t>
            </a:r>
            <a:r>
              <a:rPr lang="fr-FR" dirty="0" err="1"/>
              <a:t>und</a:t>
            </a:r>
            <a:r>
              <a:rPr lang="fr-FR" dirty="0"/>
              <a:t> Evaluation </a:t>
            </a:r>
            <a:r>
              <a:rPr lang="fr-FR" dirty="0" err="1"/>
              <a:t>spezifischer</a:t>
            </a:r>
            <a:r>
              <a:rPr lang="fr-FR" dirty="0"/>
              <a:t> </a:t>
            </a:r>
            <a:r>
              <a:rPr lang="fr-FR" b="1" dirty="0" err="1"/>
              <a:t>Nachwuchsfördermodelle</a:t>
            </a:r>
            <a:endParaRPr lang="fr-FR" b="1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dirty="0" err="1"/>
              <a:t>Beitrag</a:t>
            </a:r>
            <a:r>
              <a:rPr lang="fr-FR" dirty="0"/>
              <a:t>, </a:t>
            </a:r>
            <a:r>
              <a:rPr lang="fr-FR" dirty="0" err="1"/>
              <a:t>dass</a:t>
            </a:r>
            <a:r>
              <a:rPr lang="fr-FR" dirty="0"/>
              <a:t> </a:t>
            </a:r>
            <a:r>
              <a:rPr lang="fr-FR" dirty="0" err="1"/>
              <a:t>Fachhochschulen</a:t>
            </a:r>
            <a:r>
              <a:rPr lang="fr-FR" dirty="0"/>
              <a:t> </a:t>
            </a:r>
            <a:r>
              <a:rPr lang="fr-FR" dirty="0" err="1"/>
              <a:t>über</a:t>
            </a:r>
            <a:r>
              <a:rPr lang="fr-FR" dirty="0"/>
              <a:t> </a:t>
            </a:r>
            <a:r>
              <a:rPr lang="fr-FR" dirty="0" err="1"/>
              <a:t>adäquat</a:t>
            </a:r>
            <a:r>
              <a:rPr lang="fr-FR" dirty="0"/>
              <a:t> </a:t>
            </a:r>
            <a:r>
              <a:rPr lang="fr-FR" b="1" dirty="0" err="1"/>
              <a:t>qualifizierte</a:t>
            </a:r>
            <a:r>
              <a:rPr lang="fr-FR" b="1" dirty="0"/>
              <a:t> </a:t>
            </a:r>
            <a:r>
              <a:rPr lang="fr-FR" b="1" dirty="0" err="1"/>
              <a:t>Mitarbeiterinnen</a:t>
            </a:r>
            <a:r>
              <a:rPr lang="fr-FR" b="1" dirty="0"/>
              <a:t> </a:t>
            </a:r>
            <a:r>
              <a:rPr lang="fr-FR" b="1" dirty="0" err="1"/>
              <a:t>und</a:t>
            </a:r>
            <a:r>
              <a:rPr lang="fr-FR" b="1" dirty="0"/>
              <a:t> </a:t>
            </a:r>
            <a:r>
              <a:rPr lang="fr-FR" b="1" dirty="0" err="1"/>
              <a:t>Mitarbeiter</a:t>
            </a:r>
            <a:r>
              <a:rPr lang="fr-FR" b="1" dirty="0"/>
              <a:t> </a:t>
            </a:r>
            <a:r>
              <a:rPr lang="fr-FR" dirty="0" err="1"/>
              <a:t>verfügen</a:t>
            </a:r>
            <a:endParaRPr lang="fr-F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dirty="0"/>
              <a:t>Profil FH an der </a:t>
            </a:r>
            <a:r>
              <a:rPr lang="fr-FR" b="1" dirty="0" err="1"/>
              <a:t>Schnittstelle</a:t>
            </a:r>
            <a:r>
              <a:rPr lang="fr-FR" b="1" dirty="0"/>
              <a:t> von </a:t>
            </a:r>
            <a:r>
              <a:rPr lang="fr-FR" b="1" dirty="0" err="1"/>
              <a:t>Wissenschaft</a:t>
            </a:r>
            <a:r>
              <a:rPr lang="fr-FR" b="1" dirty="0"/>
              <a:t> </a:t>
            </a:r>
            <a:r>
              <a:rPr lang="fr-FR" b="1" dirty="0" err="1"/>
              <a:t>und</a:t>
            </a:r>
            <a:r>
              <a:rPr lang="fr-FR" b="1" dirty="0"/>
              <a:t> Praxis </a:t>
            </a:r>
            <a:r>
              <a:rPr lang="fr-FR" dirty="0" err="1"/>
              <a:t>soll</a:t>
            </a:r>
            <a:r>
              <a:rPr lang="fr-FR" dirty="0"/>
              <a:t> </a:t>
            </a:r>
            <a:r>
              <a:rPr lang="fr-FR" dirty="0" err="1"/>
              <a:t>weiter</a:t>
            </a:r>
            <a:r>
              <a:rPr lang="fr-FR" dirty="0"/>
              <a:t> </a:t>
            </a:r>
            <a:r>
              <a:rPr lang="fr-FR" dirty="0" err="1"/>
              <a:t>geschärft</a:t>
            </a:r>
            <a:r>
              <a:rPr lang="fr-FR" dirty="0"/>
              <a:t> </a:t>
            </a:r>
            <a:r>
              <a:rPr lang="fr-FR" dirty="0" err="1"/>
              <a:t>werden</a:t>
            </a:r>
            <a:r>
              <a:rPr lang="fr-FR" dirty="0"/>
              <a:t> …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dirty="0"/>
              <a:t>… </a:t>
            </a:r>
            <a:r>
              <a:rPr lang="fr-FR" dirty="0" err="1"/>
              <a:t>zur</a:t>
            </a:r>
            <a:r>
              <a:rPr lang="fr-FR" dirty="0"/>
              <a:t> </a:t>
            </a:r>
            <a:r>
              <a:rPr lang="fr-FR" b="1" dirty="0" err="1"/>
              <a:t>Erfüllung</a:t>
            </a:r>
            <a:r>
              <a:rPr lang="fr-FR" b="1" dirty="0"/>
              <a:t> des </a:t>
            </a:r>
            <a:r>
              <a:rPr lang="fr-FR" b="1" dirty="0" err="1"/>
              <a:t>Leistungsauftrags</a:t>
            </a:r>
            <a:r>
              <a:rPr lang="fr-FR" b="1" dirty="0"/>
              <a:t> </a:t>
            </a:r>
            <a:r>
              <a:rPr lang="fr-FR" dirty="0"/>
              <a:t>in </a:t>
            </a:r>
            <a:r>
              <a:rPr lang="fr-FR" dirty="0" err="1"/>
              <a:t>Lehre</a:t>
            </a:r>
            <a:r>
              <a:rPr lang="fr-FR" dirty="0"/>
              <a:t>, </a:t>
            </a:r>
            <a:r>
              <a:rPr lang="fr-FR" dirty="0" err="1"/>
              <a:t>Weiterbildung</a:t>
            </a:r>
            <a:r>
              <a:rPr lang="fr-FR" dirty="0"/>
              <a:t>, </a:t>
            </a:r>
            <a:r>
              <a:rPr lang="fr-FR" dirty="0" err="1"/>
              <a:t>Forschung</a:t>
            </a:r>
            <a:r>
              <a:rPr lang="fr-FR" dirty="0"/>
              <a:t> </a:t>
            </a:r>
            <a:r>
              <a:rPr lang="fr-FR" dirty="0" err="1"/>
              <a:t>und</a:t>
            </a:r>
            <a:r>
              <a:rPr lang="fr-FR" dirty="0"/>
              <a:t> </a:t>
            </a:r>
            <a:r>
              <a:rPr lang="fr-FR" dirty="0" err="1"/>
              <a:t>Dienstleistung</a:t>
            </a:r>
            <a:endParaRPr lang="fr-FR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817483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3AD535-4BB8-4EAC-BD93-C9DFE3386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CH" dirty="0"/>
              <a:t>Hintergrund und Ziele: Perspektive Fachhochschulen Soziale Arbeit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26F26EA-949E-4083-A539-3A80D1D5C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endParaRPr lang="fr-F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dirty="0" err="1"/>
              <a:t>Erhöhung</a:t>
            </a:r>
            <a:r>
              <a:rPr lang="fr-FR" dirty="0"/>
              <a:t> der </a:t>
            </a:r>
            <a:r>
              <a:rPr lang="fr-FR" b="1" dirty="0" err="1"/>
              <a:t>Arbeitgeberattraktivität</a:t>
            </a:r>
            <a:r>
              <a:rPr lang="fr-FR" dirty="0"/>
              <a:t> </a:t>
            </a:r>
            <a:r>
              <a:rPr lang="fr-FR" dirty="0" err="1"/>
              <a:t>durch</a:t>
            </a:r>
            <a:r>
              <a:rPr lang="fr-FR" dirty="0"/>
              <a:t> </a:t>
            </a:r>
            <a:r>
              <a:rPr lang="fr-FR" dirty="0" err="1"/>
              <a:t>Qualifizierungsmöglichkeiten</a:t>
            </a:r>
            <a:r>
              <a:rPr lang="fr-FR" dirty="0"/>
              <a:t> des </a:t>
            </a:r>
            <a:r>
              <a:rPr lang="fr-FR" dirty="0" err="1"/>
              <a:t>akademischen</a:t>
            </a:r>
            <a:r>
              <a:rPr lang="fr-FR" dirty="0"/>
              <a:t> </a:t>
            </a:r>
            <a:r>
              <a:rPr lang="fr-FR" dirty="0" err="1"/>
              <a:t>Personals</a:t>
            </a:r>
            <a:endParaRPr lang="fr-FR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b="1" dirty="0"/>
              <a:t>stärkt das doppelte Kompetenzprofil </a:t>
            </a:r>
            <a:r>
              <a:rPr lang="de-CH" dirty="0"/>
              <a:t>des akademischen Personals und damit das </a:t>
            </a:r>
            <a:r>
              <a:rPr lang="de-CH" b="1" dirty="0"/>
              <a:t>spezifische Profil </a:t>
            </a:r>
            <a:r>
              <a:rPr lang="de-CH" dirty="0"/>
              <a:t>der Fach-</a:t>
            </a:r>
            <a:r>
              <a:rPr lang="de-CH" dirty="0" err="1"/>
              <a:t>hochschulen</a:t>
            </a:r>
            <a:r>
              <a:rPr lang="de-CH" dirty="0"/>
              <a:t> durch ihre </a:t>
            </a:r>
            <a:r>
              <a:rPr lang="de-CH" b="1" dirty="0"/>
              <a:t>Nähe zur Praxis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dirty="0"/>
              <a:t>stärkt die </a:t>
            </a:r>
            <a:r>
              <a:rPr lang="de-CH" b="1" dirty="0"/>
              <a:t>Zusammenarbeit </a:t>
            </a:r>
            <a:r>
              <a:rPr lang="de-CH" dirty="0"/>
              <a:t>zwischen den </a:t>
            </a:r>
            <a:r>
              <a:rPr lang="de-CH" b="1" dirty="0"/>
              <a:t>Fachhochschulen </a:t>
            </a:r>
            <a:r>
              <a:rPr lang="de-CH" dirty="0"/>
              <a:t>und</a:t>
            </a:r>
            <a:r>
              <a:rPr lang="de-CH" b="1" dirty="0"/>
              <a:t> </a:t>
            </a:r>
            <a:r>
              <a:rPr lang="de-CH" dirty="0"/>
              <a:t>den</a:t>
            </a:r>
            <a:r>
              <a:rPr lang="de-CH" b="1" dirty="0"/>
              <a:t> Institutionen der Praxis</a:t>
            </a:r>
            <a:endParaRPr lang="de-CH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CH" b="1" dirty="0"/>
              <a:t>zeigt neue Karrierewege auf</a:t>
            </a:r>
            <a:r>
              <a:rPr lang="de-CH" dirty="0"/>
              <a:t>, welche aus der Umsetzung der Immersionsprogramme hervorgehen</a:t>
            </a:r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87637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5C1EFC-2FFC-4E0F-AE69-284747736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7092"/>
            <a:ext cx="10515600" cy="685165"/>
          </a:xfrm>
        </p:spPr>
        <p:txBody>
          <a:bodyPr/>
          <a:lstStyle/>
          <a:p>
            <a:r>
              <a:rPr lang="de-CH" dirty="0"/>
              <a:t>Modell «Doppeltes Kompetenzprofil»</a:t>
            </a:r>
          </a:p>
        </p:txBody>
      </p:sp>
      <p:pic>
        <p:nvPicPr>
          <p:cNvPr id="4" name="Inhaltsplatzhalter 3">
            <a:extLst>
              <a:ext uri="{FF2B5EF4-FFF2-40B4-BE49-F238E27FC236}">
                <a16:creationId xmlns:a16="http://schemas.microsoft.com/office/drawing/2014/main" id="{D6ECAFD7-702C-4555-A68F-04AB6BEC399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14797" y="1242745"/>
            <a:ext cx="7161208" cy="497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186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>
            <a:extLst>
              <a:ext uri="{FF2B5EF4-FFF2-40B4-BE49-F238E27FC236}">
                <a16:creationId xmlns:a16="http://schemas.microsoft.com/office/drawing/2014/main" id="{F125FC38-2301-4A37-8786-E1D9AC5F9A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/>
              <a:t>ZWISCHENEVALUATION</a:t>
            </a:r>
          </a:p>
        </p:txBody>
      </p:sp>
      <p:sp>
        <p:nvSpPr>
          <p:cNvPr id="9" name="Untertitel 8">
            <a:extLst>
              <a:ext uri="{FF2B5EF4-FFF2-40B4-BE49-F238E27FC236}">
                <a16:creationId xmlns:a16="http://schemas.microsoft.com/office/drawing/2014/main" id="{0A5F59BC-3C58-452B-86FB-92D2EBB9FA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/>
              <a:t>Seminar von C2SW vom 20.11.2019 an der HSLU – Soziale Arbeit, Luzern</a:t>
            </a:r>
          </a:p>
          <a:p>
            <a:endParaRPr lang="de-CH" dirty="0"/>
          </a:p>
          <a:p>
            <a:r>
              <a:rPr lang="de-CH" dirty="0"/>
              <a:t>Projektleitung:</a:t>
            </a:r>
          </a:p>
          <a:p>
            <a:r>
              <a:rPr lang="de-CH" dirty="0"/>
              <a:t>Agnès Földhazi und</a:t>
            </a:r>
          </a:p>
          <a:p>
            <a:r>
              <a:rPr lang="de-CH" dirty="0"/>
              <a:t>Evelyne Thönnissen Chase</a:t>
            </a:r>
          </a:p>
        </p:txBody>
      </p:sp>
    </p:spTree>
    <p:extLst>
      <p:ext uri="{BB962C8B-B14F-4D97-AF65-F5344CB8AC3E}">
        <p14:creationId xmlns:p14="http://schemas.microsoft.com/office/powerpoint/2010/main" val="14568473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34466B-D01C-45F3-8949-3830BCE09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Ziele des Seminars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D9AE073-DFF6-476F-A208-EFB4C14D84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fr-FR" sz="28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sz="3600" dirty="0" err="1"/>
              <a:t>Präsentation</a:t>
            </a:r>
            <a:r>
              <a:rPr lang="fr-FR" sz="3600" dirty="0"/>
              <a:t> der </a:t>
            </a:r>
            <a:r>
              <a:rPr lang="fr-FR" sz="3600" dirty="0" err="1"/>
              <a:t>Zwischenevaluation</a:t>
            </a:r>
            <a:endParaRPr lang="fr-FR" sz="36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sz="3600" dirty="0"/>
              <a:t>Good practice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sz="3600" dirty="0" err="1"/>
              <a:t>Nötige</a:t>
            </a:r>
            <a:r>
              <a:rPr lang="fr-FR" sz="3600" dirty="0"/>
              <a:t> </a:t>
            </a:r>
            <a:r>
              <a:rPr lang="fr-FR" sz="3600" dirty="0" err="1"/>
              <a:t>Anpassungen</a:t>
            </a:r>
            <a:endParaRPr lang="fr-FR" sz="36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sz="3600" dirty="0" err="1"/>
              <a:t>Mehrwert</a:t>
            </a:r>
            <a:r>
              <a:rPr lang="fr-FR" sz="3600" dirty="0"/>
              <a:t> </a:t>
            </a:r>
            <a:r>
              <a:rPr lang="fr-FR" sz="3600" dirty="0" err="1"/>
              <a:t>für</a:t>
            </a:r>
            <a:r>
              <a:rPr lang="fr-FR" sz="3600" dirty="0"/>
              <a:t> Praxis </a:t>
            </a:r>
            <a:r>
              <a:rPr lang="fr-FR" sz="3600" dirty="0" err="1"/>
              <a:t>und</a:t>
            </a:r>
            <a:r>
              <a:rPr lang="fr-FR" sz="3600" dirty="0"/>
              <a:t> </a:t>
            </a:r>
            <a:r>
              <a:rPr lang="fr-FR" sz="3600" dirty="0" err="1"/>
              <a:t>Fachhochschulen</a:t>
            </a:r>
            <a:endParaRPr lang="fr-FR" sz="36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sz="3600" dirty="0" err="1"/>
              <a:t>Transfermöglichkeiten</a:t>
            </a:r>
            <a:r>
              <a:rPr lang="fr-FR" sz="3600" dirty="0"/>
              <a:t> an den </a:t>
            </a:r>
            <a:r>
              <a:rPr lang="fr-FR" sz="3600" dirty="0" err="1"/>
              <a:t>Fachhochschulen</a:t>
            </a:r>
            <a:endParaRPr lang="fr-FR" sz="36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fr-FR" sz="3600" dirty="0"/>
              <a:t>Networking</a:t>
            </a:r>
            <a:endParaRPr lang="fr-FR" sz="3600" dirty="0">
              <a:solidFill>
                <a:srgbClr val="C00000"/>
              </a:solidFill>
            </a:endParaRPr>
          </a:p>
          <a:p>
            <a:pPr lvl="0"/>
            <a:endParaRPr lang="fr-FR" dirty="0"/>
          </a:p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46363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Programmbausteine</a:t>
            </a:r>
            <a:endParaRPr lang="fr-CH" dirty="0"/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37E5DFD6-0BA5-4BDE-8EBF-F39B410EA37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9301" y="2102069"/>
            <a:ext cx="11311213" cy="4431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6879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E7D803-122A-4D8E-82CC-A6FD1F814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dirty="0" err="1"/>
              <a:t>Kurzer</a:t>
            </a:r>
            <a:r>
              <a:rPr lang="fr-CH" dirty="0"/>
              <a:t> </a:t>
            </a:r>
            <a:r>
              <a:rPr lang="fr-CH" dirty="0" err="1"/>
              <a:t>historischer</a:t>
            </a:r>
            <a:r>
              <a:rPr lang="fr-CH" dirty="0"/>
              <a:t> </a:t>
            </a:r>
            <a:r>
              <a:rPr lang="fr-CH" dirty="0" err="1"/>
              <a:t>Rückblick</a:t>
            </a:r>
            <a:endParaRPr lang="de-CH" dirty="0"/>
          </a:p>
        </p:txBody>
      </p:sp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AAD28EB1-97E3-4426-8D86-932CB968D9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8539893"/>
              </p:ext>
            </p:extLst>
          </p:nvPr>
        </p:nvGraphicFramePr>
        <p:xfrm>
          <a:off x="838200" y="1692275"/>
          <a:ext cx="10515600" cy="4140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114210315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1360739870"/>
                    </a:ext>
                  </a:extLst>
                </a:gridCol>
              </a:tblGrid>
              <a:tr h="522091"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August 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Projektstart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518907"/>
                  </a:ext>
                </a:extLst>
              </a:tr>
              <a:tr h="1673551"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September 2017 – März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Entwicklung der Programmbausteine in enger Zusammenarbeit mit 20 Vertretern und Vertreterinnen von Praxisorganisationen auf regionaler und nationaler Ebene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3316051"/>
                  </a:ext>
                </a:extLst>
              </a:tr>
              <a:tr h="522091"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Kick-Off Event C2SW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8187383"/>
                  </a:ext>
                </a:extLst>
              </a:tr>
              <a:tr h="901143"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April 2018 – September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Entwicklung aller Dokumente, Instrumente, Prozesse sowie Kommunikationsgefässe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8113754"/>
                  </a:ext>
                </a:extLst>
              </a:tr>
              <a:tr h="522091"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September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Beginn der zwei ersten Immersionen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841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10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2110AD-D468-4735-9F4D-272A4C8B6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483" y="604076"/>
            <a:ext cx="10515600" cy="685165"/>
          </a:xfrm>
        </p:spPr>
        <p:txBody>
          <a:bodyPr/>
          <a:lstStyle/>
          <a:p>
            <a:r>
              <a:rPr lang="fr-FR" dirty="0" err="1"/>
              <a:t>Immersionsprogramm</a:t>
            </a:r>
            <a:r>
              <a:rPr lang="fr-FR" dirty="0"/>
              <a:t> – Stand </a:t>
            </a:r>
            <a:r>
              <a:rPr lang="fr-FR" dirty="0" err="1"/>
              <a:t>November</a:t>
            </a:r>
            <a:r>
              <a:rPr lang="fr-FR" dirty="0"/>
              <a:t> 19</a:t>
            </a:r>
            <a:endParaRPr lang="de-CH" dirty="0"/>
          </a:p>
        </p:txBody>
      </p:sp>
      <p:graphicFrame>
        <p:nvGraphicFramePr>
          <p:cNvPr id="4" name="Tabelle 5">
            <a:extLst>
              <a:ext uri="{FF2B5EF4-FFF2-40B4-BE49-F238E27FC236}">
                <a16:creationId xmlns:a16="http://schemas.microsoft.com/office/drawing/2014/main" id="{AD607B25-53DB-41B5-83A0-EA4E7D2DC2E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2174884"/>
              </p:ext>
            </p:extLst>
          </p:nvPr>
        </p:nvGraphicFramePr>
        <p:xfrm>
          <a:off x="695739" y="1194648"/>
          <a:ext cx="10783956" cy="5414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695">
                  <a:extLst>
                    <a:ext uri="{9D8B030D-6E8A-4147-A177-3AD203B41FA5}">
                      <a16:colId xmlns:a16="http://schemas.microsoft.com/office/drawing/2014/main" val="871159250"/>
                    </a:ext>
                  </a:extLst>
                </a:gridCol>
                <a:gridCol w="2870820">
                  <a:extLst>
                    <a:ext uri="{9D8B030D-6E8A-4147-A177-3AD203B41FA5}">
                      <a16:colId xmlns:a16="http://schemas.microsoft.com/office/drawing/2014/main" val="4108807854"/>
                    </a:ext>
                  </a:extLst>
                </a:gridCol>
                <a:gridCol w="1509839">
                  <a:extLst>
                    <a:ext uri="{9D8B030D-6E8A-4147-A177-3AD203B41FA5}">
                      <a16:colId xmlns:a16="http://schemas.microsoft.com/office/drawing/2014/main" val="578251205"/>
                    </a:ext>
                  </a:extLst>
                </a:gridCol>
                <a:gridCol w="2147798">
                  <a:extLst>
                    <a:ext uri="{9D8B030D-6E8A-4147-A177-3AD203B41FA5}">
                      <a16:colId xmlns:a16="http://schemas.microsoft.com/office/drawing/2014/main" val="2950496245"/>
                    </a:ext>
                  </a:extLst>
                </a:gridCol>
                <a:gridCol w="3710804">
                  <a:extLst>
                    <a:ext uri="{9D8B030D-6E8A-4147-A177-3AD203B41FA5}">
                      <a16:colId xmlns:a16="http://schemas.microsoft.com/office/drawing/2014/main" val="1288156872"/>
                    </a:ext>
                  </a:extLst>
                </a:gridCol>
              </a:tblGrid>
              <a:tr h="380448">
                <a:tc>
                  <a:txBody>
                    <a:bodyPr/>
                    <a:lstStyle/>
                    <a:p>
                      <a:endParaRPr lang="de-CH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Teilnehmende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Stellen% </a:t>
                      </a:r>
                      <a:r>
                        <a:rPr lang="de-CH" sz="16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u.Dauer</a:t>
                      </a:r>
                      <a:endParaRPr lang="de-CH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Praxisorganisationen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265678"/>
                  </a:ext>
                </a:extLst>
              </a:tr>
              <a:tr h="1094440">
                <a:tc>
                  <a:txBody>
                    <a:bodyPr/>
                    <a:lstStyle/>
                    <a:p>
                      <a:endParaRPr lang="de-CH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Abgeschlossene Immersionen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Wim </a:t>
                      </a:r>
                      <a:r>
                        <a:rPr lang="de-CH" sz="16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Nieuwenboom</a:t>
                      </a:r>
                      <a:endParaRPr lang="de-CH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CH" sz="16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Théogène</a:t>
                      </a:r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CH" sz="16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Gakuba</a:t>
                      </a:r>
                      <a:endParaRPr lang="de-CH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Irene Müller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FHNW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HES-SO GE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HSLU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20%; 01.09.19-30.08.19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50%; 07.01.19-05.07.19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80%;05.08.19-23.08.19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CH" sz="16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Sonderpäd</a:t>
                      </a:r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. Zentrum </a:t>
                      </a:r>
                      <a:r>
                        <a:rPr lang="de-CH" sz="16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Bachtelen</a:t>
                      </a:r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(SZB)</a:t>
                      </a:r>
                    </a:p>
                    <a:p>
                      <a:r>
                        <a:rPr lang="de-CH" sz="16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Hospice</a:t>
                      </a:r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CH" sz="16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Général</a:t>
                      </a:r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Genf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Frauenhaus, Luzern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578852"/>
                  </a:ext>
                </a:extLst>
              </a:tr>
              <a:tr h="3095703">
                <a:tc>
                  <a:txBody>
                    <a:bodyPr/>
                    <a:lstStyle/>
                    <a:p>
                      <a:endParaRPr lang="de-CH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Laufende Immersionen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Alan Canonica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Anita Heinzmann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Gregorio </a:t>
                      </a:r>
                      <a:r>
                        <a:rPr lang="de-CH" sz="16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Avilès</a:t>
                      </a:r>
                      <a:endParaRPr lang="de-CH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Morgane </a:t>
                      </a:r>
                      <a:r>
                        <a:rPr lang="de-CH" sz="16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Kuehni</a:t>
                      </a:r>
                      <a:endParaRPr lang="de-CH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Martina Koch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Claire </a:t>
                      </a:r>
                      <a:r>
                        <a:rPr lang="de-CH" sz="16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Balleys</a:t>
                      </a:r>
                      <a:endParaRPr lang="de-CH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CH" sz="16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Swetha</a:t>
                      </a:r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Rao </a:t>
                      </a:r>
                      <a:r>
                        <a:rPr lang="de-CH" sz="16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Dhananka</a:t>
                      </a:r>
                      <a:endParaRPr lang="de-CH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Béatrice </a:t>
                      </a:r>
                      <a:r>
                        <a:rPr lang="de-CH" sz="16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Vatron</a:t>
                      </a:r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-Steiner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Silke Müller-Hermann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Stefan Köngeter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Gianluca Cavelti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HSLU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HES-SO VS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SUPSI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HES-SO VD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FHNW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HES-SO GE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HES-SO FR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HES-SO FR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FHNW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FHSG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FHSG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50%;01.09.18-31.08.20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40%;01.02.19-30.04.20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70%;01.06.19-30.06.20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30%;19.08.19-30.06.20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10%;01.09.19-31.12.20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50%;01.09.19-20.12.19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20%;01.09.19-31.08.20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20%;01.09.19-31.08.20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20%;01.11.19-30.06.20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15%;01.11.19-29.02.20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15%;01.11.19-29.02.20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Sozialamt, Zug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INSOS Schweiz, Bern</a:t>
                      </a:r>
                    </a:p>
                    <a:p>
                      <a:r>
                        <a:rPr lang="de-CH" sz="16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Fondazione</a:t>
                      </a:r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de-CH" sz="16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Diamante</a:t>
                      </a:r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Tenero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Service </a:t>
                      </a:r>
                      <a:r>
                        <a:rPr lang="de-CH" sz="16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protection</a:t>
                      </a:r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de la </a:t>
                      </a:r>
                      <a:r>
                        <a:rPr lang="de-CH" sz="16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jeunesse</a:t>
                      </a:r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, VD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Dépendance mobile, Basel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Fond. </a:t>
                      </a:r>
                      <a:r>
                        <a:rPr lang="de-CH" sz="1600" dirty="0" err="1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Officielle</a:t>
                      </a:r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 de la Jeunesse, Pt. Lancy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Stadt Freiburg, Kulturamt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Stadt Freiburg, Kulturamt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Polizei Basel-Stadt; Präventionsabteilung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Durchgangsstation Winterthur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Durchgangsstation Winterthur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139466"/>
                  </a:ext>
                </a:extLst>
              </a:tr>
              <a:tr h="844282">
                <a:tc>
                  <a:txBody>
                    <a:bodyPr/>
                    <a:lstStyle/>
                    <a:p>
                      <a:endParaRPr lang="de-CH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CH" sz="1600" b="1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Aufgegleiste Immersionen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Matthias Hüttemann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Monika von Fellenberg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FHNW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FHNW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10%;01.01.20-31.12.10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20%;Herbst19; 6Mt.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CH" sz="1600" dirty="0"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Perspektive Solothurn-Grenchen</a:t>
                      </a:r>
                    </a:p>
                    <a:p>
                      <a:r>
                        <a:rPr lang="de-CH" sz="1600" dirty="0"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Bewährungs-Vollzugsdienst, Bern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9970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52218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865DC02C-6AD5-43E1-84FA-BE50ADA0C45B}" vid="{B987B2D4-2CCB-442C-ADD8-9D30B618C41E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7BB91926D3FD840BC2F1C7F23499AB6" ma:contentTypeVersion="1" ma:contentTypeDescription="Crée un document." ma:contentTypeScope="" ma:versionID="de8a9955bb78dec1258b64f46de66cb3">
  <xsd:schema xmlns:xsd="http://www.w3.org/2001/XMLSchema" xmlns:xs="http://www.w3.org/2001/XMLSchema" xmlns:p="http://schemas.microsoft.com/office/2006/metadata/properties" xmlns:ns2="a2ba81c1-35e9-4ce7-815b-5d3874952508" xmlns:ns3="788b53bb-d2ce-4bf1-91ce-6fadb0059340" targetNamespace="http://schemas.microsoft.com/office/2006/metadata/properties" ma:root="true" ma:fieldsID="55a4ac7ab1870a62b34824acb2944b3f" ns2:_="" ns3:_="">
    <xsd:import namespace="a2ba81c1-35e9-4ce7-815b-5d3874952508"/>
    <xsd:import namespace="788b53bb-d2ce-4bf1-91ce-6fadb005934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Logo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ba81c1-35e9-4ce7-815b-5d3874952508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9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8b53bb-d2ce-4bf1-91ce-6fadb0059340" elementFormDefault="qualified">
    <xsd:import namespace="http://schemas.microsoft.com/office/2006/documentManagement/types"/>
    <xsd:import namespace="http://schemas.microsoft.com/office/infopath/2007/PartnerControls"/>
    <xsd:element name="Logo" ma:index="11" nillable="true" ma:displayName="Logo" ma:format="Hyperlink" ma:internalName="Logo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Description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ogo xmlns="788b53bb-d2ce-4bf1-91ce-6fadb0059340">
      <Url xsi:nil="true"/>
      <Description xsi:nil="true"/>
    </Logo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/>
</file>

<file path=customXml/itemProps1.xml><?xml version="1.0" encoding="utf-8"?>
<ds:datastoreItem xmlns:ds="http://schemas.openxmlformats.org/officeDocument/2006/customXml" ds:itemID="{080ED308-DA78-40C5-86B5-FA3DCABBA9B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ba81c1-35e9-4ce7-815b-5d3874952508"/>
    <ds:schemaRef ds:uri="788b53bb-d2ce-4bf1-91ce-6fadb00593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B183CB-07BC-4D4B-BE99-3173B8883FCA}">
  <ds:schemaRefs>
    <ds:schemaRef ds:uri="788b53bb-d2ce-4bf1-91ce-6fadb0059340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a2ba81c1-35e9-4ce7-815b-5d3874952508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F0D9091-3336-43C0-B910-D8F2470F82C9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A72D1C7-E930-4219-8291-A4BC94614DCA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Modele-potx_Career2SW</Template>
  <TotalTime>0</TotalTime>
  <Words>563</Words>
  <Application>Microsoft Office PowerPoint</Application>
  <PresentationFormat>Breitbild</PresentationFormat>
  <Paragraphs>177</Paragraphs>
  <Slides>13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Arial</vt:lpstr>
      <vt:lpstr>Arial Narrow</vt:lpstr>
      <vt:lpstr>Calibri</vt:lpstr>
      <vt:lpstr>Wingdings</vt:lpstr>
      <vt:lpstr>Thème Office</vt:lpstr>
      <vt:lpstr>  </vt:lpstr>
      <vt:lpstr>Hintergrund und Ziele: Perspektive swissuniversities</vt:lpstr>
      <vt:lpstr>Hintergrund und Ziele: Perspektive Fachhochschulen Soziale Arbeit</vt:lpstr>
      <vt:lpstr>Modell «Doppeltes Kompetenzprofil»</vt:lpstr>
      <vt:lpstr>ZWISCHENEVALUATION</vt:lpstr>
      <vt:lpstr>Ziele des Seminars</vt:lpstr>
      <vt:lpstr>Programmbausteine</vt:lpstr>
      <vt:lpstr>Kurzer historischer Rückblick</vt:lpstr>
      <vt:lpstr>Immersionsprogramm – Stand November 19</vt:lpstr>
      <vt:lpstr>Programmbaustein Coaching</vt:lpstr>
      <vt:lpstr>Programmbaustein Seminar</vt:lpstr>
      <vt:lpstr>Zwischenevaluation aus Sicht der Projektleitung</vt:lpstr>
      <vt:lpstr>Seminar - Zwischenevaluation</vt:lpstr>
    </vt:vector>
  </TitlesOfParts>
  <Company>HEFR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Grand Olivier</dc:creator>
  <cp:lastModifiedBy>Thönnissen Chase Evelyne</cp:lastModifiedBy>
  <cp:revision>72</cp:revision>
  <cp:lastPrinted>2019-11-05T18:19:07Z</cp:lastPrinted>
  <dcterms:created xsi:type="dcterms:W3CDTF">2018-04-04T09:24:28Z</dcterms:created>
  <dcterms:modified xsi:type="dcterms:W3CDTF">2019-12-13T16:25:39Z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0x01010097BB91926D3FD840BC2F1C7F23499AB6</vt:lpwstr>
  </property>
  <property fmtid="{D5CDD505-2E9C-101B-9397-08002B2CF9AE}" pid="4" name="_AdHocReviewCycleID">
    <vt:i4>177206876</vt:i4>
  </property>
  <property fmtid="{D5CDD505-2E9C-101B-9397-08002B2CF9AE}" pid="5" name="_EmailSubject">
    <vt:lpwstr>C2SW: PPP</vt:lpwstr>
  </property>
  <property fmtid="{D5CDD505-2E9C-101B-9397-08002B2CF9AE}" pid="6" name="_AuthorEmail">
    <vt:lpwstr>agnes.foldhazi@hesge.ch</vt:lpwstr>
  </property>
  <property fmtid="{D5CDD505-2E9C-101B-9397-08002B2CF9AE}" pid="7" name="_AuthorEmailDisplayName">
    <vt:lpwstr>Foldhazi Agnes (HES)</vt:lpwstr>
  </property>
  <property fmtid="{D5CDD505-2E9C-101B-9397-08002B2CF9AE}" pid="8" name="_PreviousAdHocReviewCycleID">
    <vt:i4>1191823847</vt:i4>
  </property>
</Properties>
</file>