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7" r:id="rId6"/>
    <p:sldId id="256" r:id="rId7"/>
    <p:sldId id="258" r:id="rId8"/>
    <p:sldId id="261" r:id="rId9"/>
    <p:sldId id="259" r:id="rId10"/>
    <p:sldId id="26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d Olivier" initials="GO" lastIdx="1" clrIdx="0">
    <p:extLst>
      <p:ext uri="{19B8F6BF-5375-455C-9EA6-DF929625EA0E}">
        <p15:presenceInfo xmlns:p15="http://schemas.microsoft.com/office/powerpoint/2012/main" userId="S-1-5-21-4037998928-318183558-1227690393-77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4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80421" autoAdjust="0"/>
  </p:normalViewPr>
  <p:slideViewPr>
    <p:cSldViewPr snapToGrid="0">
      <p:cViewPr varScale="1">
        <p:scale>
          <a:sx n="67" d="100"/>
          <a:sy n="67" d="100"/>
        </p:scale>
        <p:origin x="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9E291-6E3A-4754-BEA5-E7A7AE9B6C61}" type="datetimeFigureOut">
              <a:rPr lang="fr-CH" smtClean="0"/>
              <a:t>10.04.2018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4E84F-1BB4-4932-A4DF-387E59F6A469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6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229769"/>
            <a:ext cx="9144000" cy="1731169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5301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455146" y="6276685"/>
            <a:ext cx="2743200" cy="365125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8F2A75-4CDE-449B-B7F5-A896EE7F8266}" type="datetime1">
              <a:rPr lang="fr-CH" smtClean="0"/>
              <a:pPr/>
              <a:t>10.04.2018</a:t>
            </a:fld>
            <a:endParaRPr lang="fr-CH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9" y="363723"/>
            <a:ext cx="1667648" cy="461935"/>
          </a:xfrm>
          <a:prstGeom prst="rect">
            <a:avLst/>
          </a:prstGeom>
        </p:spPr>
      </p:pic>
      <p:pic>
        <p:nvPicPr>
          <p:cNvPr id="8" name="Image 7" descr="HESSO-instit-pantone+and Art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42" y="341660"/>
            <a:ext cx="1482154" cy="762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724" y="341660"/>
            <a:ext cx="1495662" cy="70866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972" y="348896"/>
            <a:ext cx="1627128" cy="37549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808" y="362122"/>
            <a:ext cx="1418222" cy="66183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2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4350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4672"/>
            <a:ext cx="10515600" cy="4019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838200" y="285990"/>
            <a:ext cx="3910782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fr-CH" sz="1400" b="1" kern="1200" spc="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#Career</a:t>
            </a:r>
            <a:r>
              <a:rPr lang="fr-CH" sz="1400" b="1" i="0" kern="1200" spc="1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1400" b="1" i="1" kern="1200" spc="3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CH" sz="1400" b="1" kern="1200" spc="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ocialWork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44400"/>
            <a:ext cx="6140450" cy="68516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6400"/>
            <a:ext cx="6140450" cy="437974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3"/>
          </p:nvPr>
        </p:nvSpPr>
        <p:spPr>
          <a:xfrm>
            <a:off x="7213326" y="644400"/>
            <a:ext cx="4140474" cy="531444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14" name="Image 1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15" name="Image 14" descr="HESSO-instit-pantone+and Arts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7" name="Image 16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8" name="Image 17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sp>
        <p:nvSpPr>
          <p:cNvPr id="19" name="ZoneTexte 18"/>
          <p:cNvSpPr txBox="1"/>
          <p:nvPr userDrawn="1"/>
        </p:nvSpPr>
        <p:spPr>
          <a:xfrm>
            <a:off x="838200" y="285990"/>
            <a:ext cx="3910782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fr-CH" sz="1400" b="1" kern="1200" spc="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#Career</a:t>
            </a:r>
            <a:r>
              <a:rPr lang="fr-CH" sz="1400" b="1" i="0" kern="1200" spc="1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1400" b="1" i="1" kern="1200" spc="3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CH" sz="1400" b="1" kern="1200" spc="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ocialWork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0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6400"/>
            <a:ext cx="5146141" cy="4019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3"/>
          </p:nvPr>
        </p:nvSpPr>
        <p:spPr>
          <a:xfrm>
            <a:off x="6089964" y="1617353"/>
            <a:ext cx="5263836" cy="4019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14" name="Image 13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7" name="Imag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838200" y="643504"/>
            <a:ext cx="10515600" cy="68516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838200" y="285990"/>
            <a:ext cx="3910782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fr-CH" sz="1400" b="1" kern="1200" spc="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#Career</a:t>
            </a:r>
            <a:r>
              <a:rPr lang="fr-CH" sz="1400" b="1" i="0" kern="1200" spc="1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1400" b="1" i="1" kern="1200" spc="3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CH" sz="1400" b="1" kern="1200" spc="0" baseline="0" dirty="0">
                <a:solidFill>
                  <a:srgbClr val="1433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ocialWork</a:t>
            </a:r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68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22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F9F181-6897-4510-9E4F-11A4BC6BDC48}" type="datetime1">
              <a:rPr lang="fr-CH" smtClean="0"/>
              <a:t>10.04.2018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/>
              <a:t>rencontre Artias - 25.08.2017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A01E0D-BF29-4629-A93C-D5D24873B42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61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1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sz="3600" dirty="0" err="1" smtClean="0"/>
              <a:t>Doppeltes</a:t>
            </a:r>
            <a:r>
              <a:rPr lang="fr-CH" sz="3600" dirty="0" smtClean="0"/>
              <a:t> </a:t>
            </a:r>
            <a:r>
              <a:rPr lang="fr-CH" sz="3600" dirty="0" err="1" smtClean="0"/>
              <a:t>Kompetenzprofil</a:t>
            </a:r>
            <a:r>
              <a:rPr lang="fr-CH" sz="3600" dirty="0" smtClean="0"/>
              <a:t> </a:t>
            </a:r>
            <a:r>
              <a:rPr lang="fr-CH" sz="3600" dirty="0"/>
              <a:t/>
            </a:r>
            <a:br>
              <a:rPr lang="fr-CH" sz="3600" dirty="0"/>
            </a:br>
            <a:r>
              <a:rPr lang="fr-CH" sz="4400" dirty="0"/>
              <a:t/>
            </a:r>
            <a:br>
              <a:rPr lang="fr-CH" sz="4400" dirty="0"/>
            </a:br>
            <a:r>
              <a:rPr lang="fr-CH" sz="4400" dirty="0" err="1" smtClean="0"/>
              <a:t>Perspektiven</a:t>
            </a:r>
            <a:r>
              <a:rPr lang="fr-CH" sz="4400" dirty="0" smtClean="0"/>
              <a:t> </a:t>
            </a:r>
            <a:r>
              <a:rPr lang="fr-CH" sz="4400" dirty="0" err="1" smtClean="0"/>
              <a:t>für</a:t>
            </a:r>
            <a:r>
              <a:rPr lang="fr-CH" sz="4400" dirty="0" smtClean="0"/>
              <a:t> die </a:t>
            </a:r>
            <a:r>
              <a:rPr lang="fr-CH" sz="4400" dirty="0" err="1" smtClean="0"/>
              <a:t>Soziale</a:t>
            </a:r>
            <a:r>
              <a:rPr lang="fr-CH" sz="4400" dirty="0" smtClean="0"/>
              <a:t> </a:t>
            </a:r>
            <a:r>
              <a:rPr lang="fr-CH" sz="4400" dirty="0" err="1" smtClean="0"/>
              <a:t>Arbeit</a:t>
            </a:r>
            <a:endParaRPr lang="fr-CH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36720"/>
            <a:ext cx="9144000" cy="1121536"/>
          </a:xfrm>
        </p:spPr>
        <p:txBody>
          <a:bodyPr/>
          <a:lstStyle/>
          <a:p>
            <a:r>
              <a:rPr lang="fr-CH" dirty="0"/>
              <a:t>Joseph Coquoz</a:t>
            </a:r>
          </a:p>
          <a:p>
            <a:r>
              <a:rPr lang="fr-CH" dirty="0"/>
              <a:t>Barbara </a:t>
            </a:r>
            <a:r>
              <a:rPr lang="fr-CH" dirty="0" err="1"/>
              <a:t>Fontanellaz</a:t>
            </a:r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1127760" y="5634038"/>
            <a:ext cx="306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Luzern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, 16. April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67129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 smtClean="0"/>
              <a:t>Projekt mit nationaler Reichweite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Projekteingabe</a:t>
            </a:r>
            <a:r>
              <a:rPr lang="fr-CH" dirty="0" smtClean="0"/>
              <a:t> </a:t>
            </a:r>
            <a:r>
              <a:rPr lang="fr-CH" dirty="0" err="1" smtClean="0"/>
              <a:t>bei</a:t>
            </a:r>
            <a:r>
              <a:rPr lang="fr-CH" dirty="0" smtClean="0"/>
              <a:t> </a:t>
            </a:r>
            <a:r>
              <a:rPr lang="fr-CH" dirty="0" err="1" smtClean="0"/>
              <a:t>swissuniversities</a:t>
            </a:r>
            <a:r>
              <a:rPr lang="fr-CH" dirty="0" smtClean="0"/>
              <a:t> </a:t>
            </a:r>
            <a:r>
              <a:rPr lang="fr-CH" dirty="0" err="1" smtClean="0"/>
              <a:t>im</a:t>
            </a:r>
            <a:r>
              <a:rPr lang="fr-CH" dirty="0" smtClean="0"/>
              <a:t> </a:t>
            </a:r>
            <a:r>
              <a:rPr lang="fr-CH" dirty="0" err="1" smtClean="0"/>
              <a:t>Dezember</a:t>
            </a:r>
            <a:r>
              <a:rPr lang="fr-CH" dirty="0" smtClean="0"/>
              <a:t> 2016</a:t>
            </a:r>
          </a:p>
          <a:p>
            <a:r>
              <a:rPr lang="de-CH" dirty="0" smtClean="0"/>
              <a:t>5 beteiligte Fachhochschulen:</a:t>
            </a:r>
            <a:endParaRPr lang="fr-CH" dirty="0"/>
          </a:p>
          <a:p>
            <a:pPr marL="0" indent="0">
              <a:buNone/>
            </a:pPr>
            <a:endParaRPr lang="fr-CH" sz="800" dirty="0"/>
          </a:p>
          <a:p>
            <a:pPr lvl="1"/>
            <a:r>
              <a:rPr lang="fr-CH" dirty="0" err="1"/>
              <a:t>Fachhochschule</a:t>
            </a:r>
            <a:r>
              <a:rPr lang="fr-CH" dirty="0"/>
              <a:t> </a:t>
            </a:r>
            <a:r>
              <a:rPr lang="fr-CH" dirty="0" err="1"/>
              <a:t>Nordwestschweiz</a:t>
            </a:r>
            <a:endParaRPr lang="fr-CH" dirty="0"/>
          </a:p>
          <a:p>
            <a:pPr lvl="1"/>
            <a:r>
              <a:rPr lang="fr-CH" dirty="0" err="1"/>
              <a:t>Fachhochschule</a:t>
            </a:r>
            <a:r>
              <a:rPr lang="fr-CH" dirty="0"/>
              <a:t> St-</a:t>
            </a:r>
            <a:r>
              <a:rPr lang="fr-CH" dirty="0" err="1"/>
              <a:t>Gallen</a:t>
            </a:r>
            <a:endParaRPr lang="fr-CH" dirty="0"/>
          </a:p>
          <a:p>
            <a:pPr lvl="1"/>
            <a:r>
              <a:rPr lang="fr-CH" dirty="0"/>
              <a:t>Haute école spécialisée de Suisse occidentale</a:t>
            </a:r>
          </a:p>
          <a:p>
            <a:pPr lvl="1"/>
            <a:r>
              <a:rPr lang="fr-CH" dirty="0" err="1"/>
              <a:t>Hochschule</a:t>
            </a:r>
            <a:r>
              <a:rPr lang="fr-CH" dirty="0"/>
              <a:t> Luzern</a:t>
            </a:r>
          </a:p>
          <a:p>
            <a:pPr lvl="1"/>
            <a:r>
              <a:rPr lang="fr-CH" dirty="0" err="1"/>
              <a:t>Scuola</a:t>
            </a:r>
            <a:r>
              <a:rPr lang="fr-CH" dirty="0"/>
              <a:t> </a:t>
            </a:r>
            <a:r>
              <a:rPr lang="fr-CH" dirty="0" err="1"/>
              <a:t>universitaria</a:t>
            </a:r>
            <a:r>
              <a:rPr lang="fr-CH" dirty="0"/>
              <a:t> </a:t>
            </a:r>
            <a:r>
              <a:rPr lang="fr-CH" dirty="0" err="1"/>
              <a:t>professionale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Svizzera </a:t>
            </a:r>
            <a:r>
              <a:rPr lang="fr-CH" dirty="0" err="1" smtClean="0"/>
              <a:t>italiana</a:t>
            </a:r>
            <a:endParaRPr lang="fr-CH" dirty="0" smtClean="0"/>
          </a:p>
          <a:p>
            <a:pPr marL="457200" lvl="1" indent="0">
              <a:buNone/>
            </a:pPr>
            <a:endParaRPr lang="fr-CH" sz="800" dirty="0"/>
          </a:p>
          <a:p>
            <a:r>
              <a:rPr lang="fr-CH" dirty="0"/>
              <a:t>3 </a:t>
            </a:r>
            <a:r>
              <a:rPr lang="fr-CH" dirty="0" err="1" smtClean="0"/>
              <a:t>Sprachen</a:t>
            </a:r>
            <a:r>
              <a:rPr lang="fr-CH" dirty="0" smtClean="0"/>
              <a:t> </a:t>
            </a:r>
            <a:r>
              <a:rPr lang="fr-CH" dirty="0" err="1" smtClean="0"/>
              <a:t>und</a:t>
            </a:r>
            <a:r>
              <a:rPr lang="fr-CH" dirty="0" smtClean="0"/>
              <a:t> </a:t>
            </a:r>
            <a:r>
              <a:rPr lang="fr-CH" dirty="0" err="1" smtClean="0"/>
              <a:t>Kulturen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1049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dirty="0" err="1" smtClean="0"/>
              <a:t>Ziele</a:t>
            </a:r>
            <a:r>
              <a:rPr lang="fr-CH" dirty="0" smtClean="0"/>
              <a:t> </a:t>
            </a:r>
            <a:r>
              <a:rPr lang="fr-CH" dirty="0" err="1" smtClean="0"/>
              <a:t>und</a:t>
            </a:r>
            <a:r>
              <a:rPr lang="fr-CH" dirty="0" smtClean="0"/>
              <a:t> </a:t>
            </a:r>
            <a:r>
              <a:rPr lang="fr-CH" dirty="0" err="1" smtClean="0"/>
              <a:t>Herausforderungen</a:t>
            </a:r>
            <a:r>
              <a:rPr lang="fr-CH" dirty="0" smtClean="0"/>
              <a:t> des </a:t>
            </a:r>
            <a:r>
              <a:rPr lang="fr-CH" dirty="0" err="1" smtClean="0"/>
              <a:t>Projekts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Nachwuchsförderung in den Fachhochschulen, Soziale Arbeit</a:t>
            </a:r>
            <a:endParaRPr lang="fr-CH" dirty="0" smtClean="0"/>
          </a:p>
          <a:p>
            <a:r>
              <a:rPr lang="de-CH" dirty="0" smtClean="0"/>
              <a:t>Stärkung des Profils der Fachhochschulen durch eine Akzentuierung des doppelten Kompetenzprofils </a:t>
            </a:r>
            <a:endParaRPr lang="fr-CH" dirty="0"/>
          </a:p>
          <a:p>
            <a:r>
              <a:rPr lang="de-CH" dirty="0" smtClean="0"/>
              <a:t>Entwicklung von Karrierewegen in der Sozialen Arbeit</a:t>
            </a:r>
            <a:endParaRPr lang="fr-CH" dirty="0" smtClean="0"/>
          </a:p>
          <a:p>
            <a:r>
              <a:rPr lang="de-CH" dirty="0" smtClean="0"/>
              <a:t>Stärkung der Professionalisierung der Sozialen Arbeit</a:t>
            </a:r>
            <a:endParaRPr lang="fr-CH" dirty="0"/>
          </a:p>
          <a:p>
            <a:r>
              <a:rPr lang="de-CH" dirty="0" smtClean="0"/>
              <a:t>Bekräftigung einer engen Zusammenarbeit zwischen den Fachhochschulen für Soziale Arbeit und den Praxispartnern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655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D2A45-C846-4574-A544-063E6E81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Bezugssysteme des doppelten Kompetenzprofils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BF8E6913-4C78-4B07-BD6A-A7314D6E30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1349" y="1328669"/>
            <a:ext cx="7238074" cy="481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2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dirty="0" err="1" smtClean="0"/>
              <a:t>Rahmenbedingungen</a:t>
            </a:r>
            <a:r>
              <a:rPr lang="fr-CH" dirty="0" smtClean="0"/>
              <a:t> des </a:t>
            </a:r>
            <a:r>
              <a:rPr lang="fr-CH" dirty="0" err="1" smtClean="0"/>
              <a:t>Projekts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pPr>
              <a:lnSpc>
                <a:spcPct val="150000"/>
              </a:lnSpc>
            </a:pPr>
            <a:r>
              <a:rPr lang="de-CH" dirty="0" smtClean="0"/>
              <a:t>Anforderungen von </a:t>
            </a:r>
            <a:r>
              <a:rPr lang="de-CH" dirty="0" err="1" smtClean="0"/>
              <a:t>swissuniversities</a:t>
            </a:r>
            <a:r>
              <a:rPr lang="de-CH" dirty="0" smtClean="0"/>
              <a:t> betreffend Finanzen</a:t>
            </a:r>
            <a:endParaRPr lang="fr-CH" dirty="0" smtClean="0"/>
          </a:p>
          <a:p>
            <a:pPr>
              <a:lnSpc>
                <a:spcPct val="150000"/>
              </a:lnSpc>
            </a:pPr>
            <a:r>
              <a:rPr lang="de-CH" dirty="0" smtClean="0"/>
              <a:t>Projektdauer und zur Verfügung stehende Mittel</a:t>
            </a:r>
            <a:endParaRPr lang="fr-CH" dirty="0" smtClean="0"/>
          </a:p>
          <a:p>
            <a:pPr>
              <a:lnSpc>
                <a:spcPct val="150000"/>
              </a:lnSpc>
            </a:pPr>
            <a:r>
              <a:rPr lang="de-CH" dirty="0" smtClean="0"/>
              <a:t>Auflage einer Evaluation</a:t>
            </a:r>
            <a:endParaRPr lang="fr-CH" dirty="0"/>
          </a:p>
          <a:p>
            <a:pPr>
              <a:lnSpc>
                <a:spcPct val="150000"/>
              </a:lnSpc>
            </a:pPr>
            <a:r>
              <a:rPr lang="de-CH" dirty="0" smtClean="0"/>
              <a:t>Entwicklung von Best Practices und Nachhaltigkeit 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5242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err="1" smtClean="0"/>
              <a:t>Projektstruktur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CH" dirty="0" smtClean="0"/>
              <a:t>Strategische Leitung durch die Direktionen des Fachbereichs Soziale Arbeit der 5 beteiligten Fachhochschulen</a:t>
            </a:r>
            <a:endParaRPr lang="fr-CH" dirty="0" smtClean="0"/>
          </a:p>
          <a:p>
            <a:pPr>
              <a:lnSpc>
                <a:spcPct val="150000"/>
              </a:lnSpc>
            </a:pPr>
            <a:r>
              <a:rPr lang="de-CH" dirty="0" smtClean="0"/>
              <a:t>Operative Leitung durch nationale Koordination und Projektleitung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Regelmässige Treffen mit Praxispartnerorganisationen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132934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65DC02C-6AD5-43E1-84FA-BE50ADA0C45B}" vid="{B987B2D4-2CCB-442C-ADD8-9D30B618C4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B91926D3FD840BC2F1C7F23499AB6" ma:contentTypeVersion="0" ma:contentTypeDescription="Crée un document." ma:contentTypeScope="" ma:versionID="539deb1268fae099756ea58d54129b31">
  <xsd:schema xmlns:xsd="http://www.w3.org/2001/XMLSchema" xmlns:xs="http://www.w3.org/2001/XMLSchema" xmlns:p="http://schemas.microsoft.com/office/2006/metadata/properties" xmlns:ns2="97cc29bd-3a62-4e66-8107-1b8b35c0b76d" targetNamespace="http://schemas.microsoft.com/office/2006/metadata/properties" ma:root="true" ma:fieldsID="ffcc5ec4a3d2a4b20c863385b70406c1" ns2:_="">
    <xsd:import namespace="97cc29bd-3a62-4e66-8107-1b8b35c0b7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c29bd-3a62-4e66-8107-1b8b35c0b7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F043EE-1EE3-4E21-88B0-856173766D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c29bd-3a62-4e66-8107-1b8b35c0b7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72D1C7-E930-4219-8291-A4BC94614DC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F0D9091-3336-43C0-B910-D8F2470F82C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5B183CB-07BC-4D4B-BE99-3173B8883FC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7cc29bd-3a62-4e66-8107-1b8b35c0b76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Modele-potx_Career2SW-1</Template>
  <TotalTime>0</TotalTime>
  <Words>149</Words>
  <Application>Microsoft Office PowerPoint</Application>
  <PresentationFormat>Breitbild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Doppeltes Kompetenzprofil   Perspektiven für die Soziale Arbeit</vt:lpstr>
      <vt:lpstr>Projekt mit nationaler Reichweite</vt:lpstr>
      <vt:lpstr>Ziele und Herausforderungen des Projekts</vt:lpstr>
      <vt:lpstr>Bezugssysteme des doppelten Kompetenzprofils</vt:lpstr>
      <vt:lpstr>Rahmenbedingungen des Projekts </vt:lpstr>
      <vt:lpstr>Projektstruktur</vt:lpstr>
    </vt:vector>
  </TitlesOfParts>
  <Company>HEFR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Grand Olivier</dc:creator>
  <cp:lastModifiedBy>Evelyne Thoennissen</cp:lastModifiedBy>
  <cp:revision>10</cp:revision>
  <dcterms:created xsi:type="dcterms:W3CDTF">2018-03-26T06:04:27Z</dcterms:created>
  <dcterms:modified xsi:type="dcterms:W3CDTF">2018-04-10T08:10:27Z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0x01010097BB91926D3FD840BC2F1C7F23499AB6</vt:lpwstr>
  </property>
  <property fmtid="{D5CDD505-2E9C-101B-9397-08002B2CF9AE}" pid="4" name="_AdHocReviewCycleID">
    <vt:i4>789284046</vt:i4>
  </property>
  <property fmtid="{D5CDD505-2E9C-101B-9397-08002B2CF9AE}" pid="5" name="_EmailSubject">
    <vt:lpwstr>C2SW: Documentation de la journée Kick-Off</vt:lpwstr>
  </property>
  <property fmtid="{D5CDD505-2E9C-101B-9397-08002B2CF9AE}" pid="6" name="_AuthorEmail">
    <vt:lpwstr>evelyne.thoennissen@hevs.ch</vt:lpwstr>
  </property>
  <property fmtid="{D5CDD505-2E9C-101B-9397-08002B2CF9AE}" pid="7" name="_AuthorEmailDisplayName">
    <vt:lpwstr>Evelyne Thoennissen</vt:lpwstr>
  </property>
  <property fmtid="{D5CDD505-2E9C-101B-9397-08002B2CF9AE}" pid="8" name="_PreviousAdHocReviewCycleID">
    <vt:i4>-498110870</vt:i4>
  </property>
</Properties>
</file>