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75" r:id="rId3"/>
    <p:sldId id="276" r:id="rId4"/>
    <p:sldId id="292" r:id="rId5"/>
    <p:sldId id="279" r:id="rId6"/>
    <p:sldId id="280" r:id="rId7"/>
    <p:sldId id="281" r:id="rId8"/>
    <p:sldId id="283" r:id="rId9"/>
    <p:sldId id="282" r:id="rId10"/>
    <p:sldId id="284" r:id="rId11"/>
    <p:sldId id="293" r:id="rId12"/>
    <p:sldId id="294" r:id="rId13"/>
    <p:sldId id="295" r:id="rId14"/>
    <p:sldId id="296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orient="horz" pos="651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orient="horz" pos="1616">
          <p15:clr>
            <a:srgbClr val="A4A3A4"/>
          </p15:clr>
        </p15:guide>
        <p15:guide id="5" orient="horz" pos="4191">
          <p15:clr>
            <a:srgbClr val="A4A3A4"/>
          </p15:clr>
        </p15:guide>
        <p15:guide id="6" pos="272">
          <p15:clr>
            <a:srgbClr val="A4A3A4"/>
          </p15:clr>
        </p15:guide>
        <p15:guide id="7" pos="2971">
          <p15:clr>
            <a:srgbClr val="A4A3A4"/>
          </p15:clr>
        </p15:guide>
        <p15:guide id="8" pos="5489">
          <p15:clr>
            <a:srgbClr val="A4A3A4"/>
          </p15:clr>
        </p15:guide>
        <p15:guide id="9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86868"/>
    <a:srgbClr val="999999"/>
    <a:srgbClr val="666666"/>
    <a:srgbClr val="333333"/>
    <a:srgbClr val="000000"/>
    <a:srgbClr val="FFD1D4"/>
    <a:srgbClr val="FFA4A9"/>
    <a:srgbClr val="FF767D"/>
    <a:srgbClr val="FF4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87" autoAdjust="0"/>
    <p:restoredTop sz="89049" autoAdjust="0"/>
  </p:normalViewPr>
  <p:slideViewPr>
    <p:cSldViewPr>
      <p:cViewPr varScale="1">
        <p:scale>
          <a:sx n="74" d="100"/>
          <a:sy n="74" d="100"/>
        </p:scale>
        <p:origin x="573" y="42"/>
      </p:cViewPr>
      <p:guideLst>
        <p:guide orient="horz" pos="1117"/>
        <p:guide orient="horz" pos="651"/>
        <p:guide orient="horz" pos="3867"/>
        <p:guide orient="horz" pos="1616"/>
        <p:guide orient="horz" pos="4191"/>
        <p:guide pos="272"/>
        <p:guide pos="2971"/>
        <p:guide pos="5489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51"/>
    </p:cViewPr>
  </p:sorterViewPr>
  <p:notesViewPr>
    <p:cSldViewPr>
      <p:cViewPr varScale="1">
        <p:scale>
          <a:sx n="52" d="100"/>
          <a:sy n="52" d="100"/>
        </p:scale>
        <p:origin x="2892" y="3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35D9C-DA4B-4B72-A655-59B1698E9C3B}" type="datetimeFigureOut">
              <a:rPr lang="fr-CH" smtClean="0"/>
              <a:t>11.04.2018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70371-9532-4870-BE83-6B3D54A72CC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810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F416-468D-4A62-A0A4-747B2CA98021}" type="datetimeFigureOut">
              <a:rPr lang="de-CH" smtClean="0"/>
              <a:pPr/>
              <a:t>11.04.2018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7CB01-0AF3-47A0-9268-848F28D3175F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00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4517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364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3611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181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0172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026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2105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418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891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591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CH" baseline="0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555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4933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44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254001" y="4343399"/>
            <a:ext cx="6602412" cy="479901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fr-CH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0451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200" dirty="0" smtClean="0"/>
          </a:p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9914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548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929705"/>
            <a:ext cx="8281988" cy="2803551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4000" b="0" spc="4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pic>
        <p:nvPicPr>
          <p:cNvPr id="1026" name="Picture 2" descr="X:\710180_Eclat - SWU\produktion\images\SWU_Logo_rot_rgb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33463"/>
            <a:ext cx="4500000" cy="54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2523333"/>
            <a:ext cx="8281987" cy="24569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5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231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35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1800"/>
              </a:lnSpc>
              <a:buFont typeface="Arial" pitchFamily="34" charset="0"/>
              <a:buChar char="•"/>
              <a:defRPr sz="1250" baseline="0"/>
            </a:lvl3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Noëmi Eglin, 16. April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2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dirty="0" smtClean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36732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fr-CH" noProof="0" smtClean="0"/>
              <a:pPr/>
              <a:t>‹N°›</a:t>
            </a:fld>
            <a:endParaRPr lang="fr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716463" y="1735200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4" hasCustomPrompt="1"/>
          </p:nvPr>
        </p:nvSpPr>
        <p:spPr>
          <a:xfrm>
            <a:off x="432000" y="108000"/>
            <a:ext cx="6300000" cy="216000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CH" dirty="0" smtClean="0"/>
              <a:t>Pilotprogramme zur Stärkung des doppelten Kompetenzprofils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378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Farbi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281988" cy="1651424"/>
          </a:xfrm>
        </p:spPr>
        <p:txBody>
          <a:bodyPr anchor="t" anchorCtr="0">
            <a:noAutofit/>
          </a:bodyPr>
          <a:lstStyle>
            <a:lvl1pPr>
              <a:lnSpc>
                <a:spcPts val="4800"/>
              </a:lnSpc>
              <a:defRPr sz="4000" b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971204"/>
            <a:ext cx="8281987" cy="327014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144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S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281988" cy="4491208"/>
          </a:xfrm>
        </p:spPr>
        <p:txBody>
          <a:bodyPr anchor="t" anchorCtr="0">
            <a:noAutofit/>
          </a:bodyPr>
          <a:lstStyle>
            <a:lvl1pPr>
              <a:lnSpc>
                <a:spcPts val="4800"/>
              </a:lnSpc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971204"/>
            <a:ext cx="8281987" cy="327014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89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82206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3"/>
            <a:ext cx="8281988" cy="1501644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31800" y="3645024"/>
            <a:ext cx="8281988" cy="1501644"/>
          </a:xfrm>
          <a:noFill/>
        </p:spPr>
        <p:txBody>
          <a:bodyPr lIns="0" tIns="0" rIns="0" bIns="0"/>
          <a:lstStyle>
            <a:lvl1pPr marL="0" indent="0">
              <a:buNone/>
              <a:tabLst>
                <a:tab pos="396000" algn="l"/>
              </a:tabLst>
              <a:defRPr>
                <a:solidFill>
                  <a:schemeClr val="accent1"/>
                </a:solidFill>
              </a:defRPr>
            </a:lvl1pPr>
            <a:lvl2pPr marL="1116000" indent="-252000">
              <a:buFont typeface="+mj-lt"/>
              <a:buAutoNum type="alphaLcParenR"/>
              <a:defRPr>
                <a:solidFill>
                  <a:schemeClr val="accent1"/>
                </a:solidFill>
              </a:defRPr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>
                <a:solidFill>
                  <a:schemeClr val="accent1"/>
                </a:solidFill>
              </a:defRPr>
            </a:lvl3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8740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36732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716463" y="1735200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55245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477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1800"/>
              </a:lnSpc>
              <a:buFont typeface="Arial" pitchFamily="34" charset="0"/>
              <a:buChar char="•"/>
              <a:defRPr sz="1250" baseline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Noëmi Eglin, 16. April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093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63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990252"/>
            <a:ext cx="8281988" cy="5953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712713"/>
            <a:ext cx="8281988" cy="43370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noProof="0" smtClean="0"/>
              <a:t>Textmasterformat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CH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72400" y="6517033"/>
            <a:ext cx="541388" cy="179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FEC3FD5-3473-48A6-ACC3-911A05F5A112}" type="slidenum">
              <a:rPr lang="de-CH" noProof="0" smtClean="0"/>
              <a:pPr algn="r"/>
              <a:t>‹N°›</a:t>
            </a:fld>
            <a:endParaRPr lang="de-CH" noProof="0"/>
          </a:p>
        </p:txBody>
      </p:sp>
      <p:pic>
        <p:nvPicPr>
          <p:cNvPr id="7" name="Picture 2" descr="X:\710180_Eclat - SWU\produktion\images\SWU_Logo_rot_rgb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21" y="6547569"/>
            <a:ext cx="1260000" cy="15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29121" y="336193"/>
            <a:ext cx="8284667" cy="0"/>
          </a:xfrm>
          <a:prstGeom prst="line">
            <a:avLst/>
          </a:prstGeom>
          <a:ln w="76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431800" y="142165"/>
            <a:ext cx="8281988" cy="3345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Programme-</a:t>
            </a:r>
            <a:r>
              <a:rPr kumimoji="0" lang="de-CH" sz="1100" b="0" i="0" u="none" strike="noStrike" kern="1200" cap="none" spc="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pilote</a:t>
            </a:r>
            <a:r>
              <a:rPr kumimoji="0" lang="de-CH" sz="1100" b="0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CH" sz="1100" b="0" i="0" u="none" strike="noStrike" kern="1200" cap="none" spc="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visant</a:t>
            </a:r>
            <a:r>
              <a:rPr kumimoji="0" lang="de-CH" sz="1100" b="0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à </a:t>
            </a:r>
            <a:r>
              <a:rPr kumimoji="0" lang="de-CH" sz="1100" b="0" i="0" u="none" strike="noStrike" kern="1200" cap="none" spc="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renforcer</a:t>
            </a:r>
            <a:r>
              <a:rPr kumimoji="0" lang="de-CH" sz="1100" b="0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 double </a:t>
            </a:r>
            <a:r>
              <a:rPr kumimoji="0" lang="de-CH" sz="1100" b="0" i="0" u="none" strike="noStrike" kern="1200" cap="none" spc="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profil</a:t>
            </a:r>
            <a:r>
              <a:rPr kumimoji="0" lang="de-CH" sz="1100" b="0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de-CH" sz="1100" b="0" i="0" u="none" strike="noStrike" kern="1200" cap="none" spc="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compétences</a:t>
            </a:r>
            <a:endParaRPr kumimoji="0" lang="de-CH" sz="1100" b="0" i="0" u="none" strike="noStrike" kern="1200" cap="none" spc="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4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0" r:id="rId4"/>
    <p:sldLayoutId id="2147483657" r:id="rId5"/>
    <p:sldLayoutId id="2147483658" r:id="rId6"/>
    <p:sldLayoutId id="2147483659" r:id="rId7"/>
    <p:sldLayoutId id="2147483660" r:id="rId8"/>
    <p:sldLayoutId id="2147483662" r:id="rId9"/>
    <p:sldLayoutId id="2147483663" r:id="rId10"/>
    <p:sldLayoutId id="2147483664" r:id="rId11"/>
    <p:sldLayoutId id="2147483665" r:id="rId12"/>
  </p:sldLayoutIdLst>
  <p:hf hdr="0" ftr="0"/>
  <p:txStyles>
    <p:titleStyle>
      <a:lvl1pPr algn="l" defTabSz="914400" rtl="0" eaLnBrk="1" latinLnBrk="0" hangingPunct="1">
        <a:lnSpc>
          <a:spcPts val="2280"/>
        </a:lnSpc>
        <a:spcBef>
          <a:spcPct val="0"/>
        </a:spcBef>
        <a:buNone/>
        <a:defRPr sz="1900" b="1" i="0" kern="1200" spc="5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»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jpeg"/><Relationship Id="rId36" Type="http://schemas.openxmlformats.org/officeDocument/2006/relationships/image" Target="../media/image35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Lucerne, le 16 avril 2018, Kick-Off manifestation Career2SW</a:t>
            </a:r>
            <a:endParaRPr lang="fr-CH" dirty="0"/>
          </a:p>
        </p:txBody>
      </p:sp>
      <p:sp>
        <p:nvSpPr>
          <p:cNvPr id="2" name="Textfeld 1"/>
          <p:cNvSpPr txBox="1"/>
          <p:nvPr/>
        </p:nvSpPr>
        <p:spPr>
          <a:xfrm>
            <a:off x="431800" y="2924944"/>
            <a:ext cx="8281988" cy="1918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fr-CH" sz="4000" dirty="0" smtClean="0">
                <a:latin typeface="Arial" pitchFamily="34" charset="0"/>
                <a:cs typeface="Arial" pitchFamily="34" charset="0"/>
              </a:rPr>
              <a:t>Programme-pilote visant à renforcer le double profil de compétences</a:t>
            </a:r>
            <a:endParaRPr lang="fr-CH" sz="1900" dirty="0" smtClean="0">
              <a:latin typeface="Arial" pitchFamily="34" charset="0"/>
              <a:cs typeface="Arial" pitchFamily="34" charset="0"/>
            </a:endParaRPr>
          </a:p>
          <a:p>
            <a:endParaRPr lang="fr-CH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900" dirty="0" err="1" smtClean="0">
                <a:latin typeface="Arial" pitchFamily="34" charset="0"/>
                <a:cs typeface="Arial" pitchFamily="34" charset="0"/>
              </a:rPr>
              <a:t>Noëmi</a:t>
            </a:r>
            <a:r>
              <a:rPr lang="fr-CH" sz="1900" dirty="0" smtClean="0">
                <a:latin typeface="Arial" pitchFamily="34" charset="0"/>
                <a:cs typeface="Arial" pitchFamily="34" charset="0"/>
              </a:rPr>
              <a:t> Eglin-Chappuis, Adjointe au </a:t>
            </a:r>
            <a:r>
              <a:rPr lang="fr-CH" sz="1900" dirty="0" err="1" smtClean="0">
                <a:latin typeface="Arial" pitchFamily="34" charset="0"/>
                <a:cs typeface="Arial" pitchFamily="34" charset="0"/>
              </a:rPr>
              <a:t>resp</a:t>
            </a:r>
            <a:r>
              <a:rPr lang="fr-CH" sz="1900" dirty="0" smtClean="0">
                <a:latin typeface="Arial" pitchFamily="34" charset="0"/>
                <a:cs typeface="Arial" pitchFamily="34" charset="0"/>
              </a:rPr>
              <a:t>. de domaine R&amp;A</a:t>
            </a:r>
            <a:endParaRPr lang="fr-CH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4"/>
            <a:ext cx="8281988" cy="2213393"/>
          </a:xfrm>
        </p:spPr>
        <p:txBody>
          <a:bodyPr/>
          <a:lstStyle/>
          <a:p>
            <a:r>
              <a:rPr lang="fr-CH" dirty="0" smtClean="0">
                <a:solidFill>
                  <a:schemeClr val="bg1"/>
                </a:solidFill>
              </a:rPr>
              <a:t>Programme-pilote </a:t>
            </a:r>
            <a:r>
              <a:rPr lang="fr-CH" dirty="0">
                <a:solidFill>
                  <a:schemeClr val="bg1"/>
                </a:solidFill>
              </a:rPr>
              <a:t>visant à renforcer le double profil de compétences des HES et </a:t>
            </a:r>
            <a:r>
              <a:rPr lang="fr-CH" dirty="0" smtClean="0">
                <a:solidFill>
                  <a:schemeClr val="bg1"/>
                </a:solidFill>
              </a:rPr>
              <a:t>HES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89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err="1" smtClean="0"/>
              <a:t>Principes</a:t>
            </a:r>
            <a:r>
              <a:rPr lang="de-CH" dirty="0" smtClean="0"/>
              <a:t> du </a:t>
            </a:r>
            <a:r>
              <a:rPr lang="de-CH" dirty="0" err="1" smtClean="0"/>
              <a:t>programme</a:t>
            </a:r>
            <a:r>
              <a:rPr lang="de-CH" dirty="0" smtClean="0"/>
              <a:t> P-11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r>
              <a:rPr lang="de-CH" b="1" dirty="0" err="1" smtClean="0"/>
              <a:t>Buts</a:t>
            </a:r>
            <a:endParaRPr lang="de-CH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Rencorcement</a:t>
            </a:r>
            <a:r>
              <a:rPr lang="de-CH" dirty="0" smtClean="0"/>
              <a:t> du double </a:t>
            </a:r>
            <a:r>
              <a:rPr lang="de-CH" dirty="0" err="1" smtClean="0"/>
              <a:t>profil</a:t>
            </a:r>
            <a:r>
              <a:rPr lang="de-CH" dirty="0" smtClean="0"/>
              <a:t> de </a:t>
            </a:r>
            <a:r>
              <a:rPr lang="de-CH" dirty="0" err="1" smtClean="0"/>
              <a:t>compétences</a:t>
            </a:r>
            <a:r>
              <a:rPr lang="de-CH" dirty="0" smtClean="0"/>
              <a:t> des </a:t>
            </a:r>
            <a:r>
              <a:rPr lang="de-CH" dirty="0" err="1" smtClean="0"/>
              <a:t>collaboratrices</a:t>
            </a:r>
            <a:r>
              <a:rPr lang="de-CH" dirty="0" smtClean="0"/>
              <a:t> et </a:t>
            </a:r>
            <a:r>
              <a:rPr lang="de-CH" dirty="0" err="1" smtClean="0"/>
              <a:t>collaborateurs</a:t>
            </a:r>
            <a:r>
              <a:rPr lang="de-CH" dirty="0" smtClean="0"/>
              <a:t> des HES et HEP</a:t>
            </a:r>
          </a:p>
          <a:p>
            <a:pPr marL="285750" lvl="1" indent="-285750">
              <a:buFont typeface="Arial" pitchFamily="34" charset="0"/>
              <a:buChar char="•"/>
              <a:tabLst>
                <a:tab pos="396000" algn="l"/>
              </a:tabLst>
            </a:pPr>
            <a:r>
              <a:rPr lang="de-CH" dirty="0" smtClean="0"/>
              <a:t>Impact </a:t>
            </a:r>
            <a:r>
              <a:rPr lang="de-CH" dirty="0" err="1" smtClean="0"/>
              <a:t>sur</a:t>
            </a:r>
            <a:r>
              <a:rPr lang="de-CH" dirty="0" smtClean="0"/>
              <a:t> </a:t>
            </a:r>
            <a:r>
              <a:rPr lang="de-CH" dirty="0" err="1" smtClean="0"/>
              <a:t>l’enseignement</a:t>
            </a:r>
            <a:r>
              <a:rPr lang="de-CH" dirty="0" smtClean="0"/>
              <a:t> et la </a:t>
            </a:r>
            <a:r>
              <a:rPr lang="de-CH" dirty="0" err="1" smtClean="0"/>
              <a:t>recherche</a:t>
            </a:r>
            <a:r>
              <a:rPr lang="de-CH" dirty="0" smtClean="0"/>
              <a:t> </a:t>
            </a:r>
            <a:r>
              <a:rPr lang="de-CH" dirty="0" err="1" smtClean="0"/>
              <a:t>ainsi</a:t>
            </a:r>
            <a:r>
              <a:rPr lang="de-CH" dirty="0" smtClean="0"/>
              <a:t> </a:t>
            </a:r>
            <a:r>
              <a:rPr lang="de-CH" dirty="0" err="1" smtClean="0"/>
              <a:t>que</a:t>
            </a:r>
            <a:r>
              <a:rPr lang="de-CH" dirty="0" smtClean="0"/>
              <a:t> </a:t>
            </a:r>
            <a:r>
              <a:rPr lang="de-CH" dirty="0" err="1" smtClean="0"/>
              <a:t>attractivité</a:t>
            </a:r>
            <a:r>
              <a:rPr lang="de-CH" dirty="0" smtClean="0"/>
              <a:t> des </a:t>
            </a:r>
            <a:r>
              <a:rPr lang="de-CH" dirty="0" err="1" smtClean="0"/>
              <a:t>lieux</a:t>
            </a:r>
            <a:r>
              <a:rPr lang="de-CH" dirty="0" smtClean="0"/>
              <a:t> de </a:t>
            </a:r>
            <a:r>
              <a:rPr lang="de-CH" dirty="0" err="1" smtClean="0"/>
              <a:t>l’enseignement</a:t>
            </a:r>
            <a:r>
              <a:rPr lang="de-CH" dirty="0" smtClean="0"/>
              <a:t> et de la </a:t>
            </a:r>
            <a:r>
              <a:rPr lang="de-CH" dirty="0" err="1" smtClean="0"/>
              <a:t>recherche</a:t>
            </a:r>
            <a:r>
              <a:rPr lang="de-CH" dirty="0" smtClean="0"/>
              <a:t> à </a:t>
            </a:r>
            <a:r>
              <a:rPr lang="de-CH" dirty="0" err="1" smtClean="0"/>
              <a:t>l’interface</a:t>
            </a:r>
            <a:r>
              <a:rPr lang="de-CH" dirty="0" smtClean="0"/>
              <a:t> entre </a:t>
            </a:r>
            <a:r>
              <a:rPr lang="de-CH" dirty="0" err="1" smtClean="0"/>
              <a:t>théorie</a:t>
            </a:r>
            <a:r>
              <a:rPr lang="de-CH" dirty="0" smtClean="0"/>
              <a:t> et </a:t>
            </a:r>
            <a:r>
              <a:rPr lang="de-CH" dirty="0" err="1" smtClean="0"/>
              <a:t>pratique</a:t>
            </a:r>
            <a:endParaRPr lang="de-CH" dirty="0"/>
          </a:p>
          <a:p>
            <a:pPr marL="1482738" lvl="4" indent="0">
              <a:buNone/>
            </a:pPr>
            <a:endParaRPr lang="de-CH" sz="1250" dirty="0" smtClean="0"/>
          </a:p>
          <a:p>
            <a:r>
              <a:rPr lang="de-CH" b="1" dirty="0" err="1" smtClean="0"/>
              <a:t>Contenu</a:t>
            </a:r>
            <a:endParaRPr lang="de-CH" b="1" dirty="0" smtClean="0"/>
          </a:p>
          <a:p>
            <a:pPr marL="285750" lvl="1" indent="-285750">
              <a:buFont typeface="Arial" pitchFamily="34" charset="0"/>
              <a:buChar char="•"/>
              <a:tabLst>
                <a:tab pos="396000" algn="l"/>
              </a:tabLst>
            </a:pPr>
            <a:r>
              <a:rPr lang="de-CH" dirty="0" err="1" smtClean="0"/>
              <a:t>Financement</a:t>
            </a:r>
            <a:r>
              <a:rPr lang="de-CH" dirty="0" smtClean="0"/>
              <a:t> de </a:t>
            </a:r>
            <a:r>
              <a:rPr lang="de-CH" b="1" dirty="0" err="1">
                <a:solidFill>
                  <a:schemeClr val="accent1"/>
                </a:solidFill>
              </a:rPr>
              <a:t>modèles</a:t>
            </a:r>
            <a:r>
              <a:rPr lang="de-CH" b="1" dirty="0">
                <a:solidFill>
                  <a:schemeClr val="accent1"/>
                </a:solidFill>
              </a:rPr>
              <a:t> </a:t>
            </a:r>
            <a:r>
              <a:rPr lang="de-CH" b="1" dirty="0" err="1" smtClean="0">
                <a:solidFill>
                  <a:schemeClr val="accent1"/>
                </a:solidFill>
              </a:rPr>
              <a:t>d’encouragement</a:t>
            </a:r>
            <a:r>
              <a:rPr lang="de-CH" b="1" dirty="0" smtClean="0">
                <a:solidFill>
                  <a:schemeClr val="accent1"/>
                </a:solidFill>
              </a:rPr>
              <a:t> de la </a:t>
            </a:r>
            <a:r>
              <a:rPr lang="de-CH" b="1" dirty="0" err="1">
                <a:solidFill>
                  <a:schemeClr val="accent1"/>
                </a:solidFill>
              </a:rPr>
              <a:t>relève</a:t>
            </a:r>
            <a:r>
              <a:rPr lang="de-CH" b="1" dirty="0">
                <a:solidFill>
                  <a:schemeClr val="accent1"/>
                </a:solidFill>
              </a:rPr>
              <a:t> </a:t>
            </a:r>
            <a:r>
              <a:rPr lang="de-CH" dirty="0" smtClean="0"/>
              <a:t>(=programme-</a:t>
            </a:r>
            <a:r>
              <a:rPr lang="de-CH" dirty="0" err="1" smtClean="0"/>
              <a:t>pilote</a:t>
            </a:r>
            <a:r>
              <a:rPr lang="de-CH" dirty="0" smtClean="0"/>
              <a:t>), </a:t>
            </a:r>
            <a:r>
              <a:rPr lang="de-CH" dirty="0" err="1" smtClean="0"/>
              <a:t>qui</a:t>
            </a:r>
            <a:r>
              <a:rPr lang="de-CH" dirty="0" smtClean="0"/>
              <a:t> </a:t>
            </a:r>
            <a:r>
              <a:rPr lang="de-CH" dirty="0" err="1" smtClean="0"/>
              <a:t>remplissent</a:t>
            </a:r>
            <a:r>
              <a:rPr lang="de-CH" dirty="0" smtClean="0"/>
              <a:t>, entre </a:t>
            </a:r>
            <a:r>
              <a:rPr lang="de-CH" dirty="0" err="1" smtClean="0"/>
              <a:t>autres</a:t>
            </a:r>
            <a:r>
              <a:rPr lang="de-CH" dirty="0" smtClean="0"/>
              <a:t> les </a:t>
            </a:r>
            <a:r>
              <a:rPr lang="de-CH" dirty="0" err="1" smtClean="0"/>
              <a:t>critères</a:t>
            </a:r>
            <a:r>
              <a:rPr lang="de-CH" dirty="0" smtClean="0"/>
              <a:t> </a:t>
            </a:r>
            <a:r>
              <a:rPr lang="de-CH" dirty="0" err="1" smtClean="0"/>
              <a:t>suivants</a:t>
            </a:r>
            <a:r>
              <a:rPr lang="de-CH" dirty="0" smtClean="0"/>
              <a:t>:</a:t>
            </a:r>
          </a:p>
          <a:p>
            <a:pPr marL="720725" lvl="1" indent="-360363">
              <a:buFont typeface="Wingdings" panose="05000000000000000000" pitchFamily="2" charset="2"/>
              <a:buChar char="ü"/>
            </a:pPr>
            <a:r>
              <a:rPr lang="de-CH" dirty="0" err="1" smtClean="0"/>
              <a:t>Potentiel</a:t>
            </a:r>
            <a:r>
              <a:rPr lang="de-CH" dirty="0" smtClean="0"/>
              <a:t> </a:t>
            </a:r>
            <a:r>
              <a:rPr lang="de-CH" dirty="0" err="1" smtClean="0"/>
              <a:t>d’institutionnalisation</a:t>
            </a:r>
            <a:r>
              <a:rPr lang="de-CH" dirty="0" smtClean="0"/>
              <a:t> à </a:t>
            </a:r>
            <a:r>
              <a:rPr lang="de-CH" dirty="0" err="1" smtClean="0"/>
              <a:t>long</a:t>
            </a:r>
            <a:r>
              <a:rPr lang="de-CH" dirty="0" smtClean="0"/>
              <a:t> </a:t>
            </a:r>
            <a:r>
              <a:rPr lang="de-CH" dirty="0" err="1" smtClean="0"/>
              <a:t>terme</a:t>
            </a:r>
            <a:endParaRPr lang="de-CH" dirty="0" smtClean="0"/>
          </a:p>
          <a:p>
            <a:pPr marL="720725" lvl="1" indent="-360363">
              <a:buFont typeface="Wingdings" panose="05000000000000000000" pitchFamily="2" charset="2"/>
              <a:buChar char="ü"/>
            </a:pPr>
            <a:r>
              <a:rPr lang="de-CH" dirty="0" err="1" smtClean="0"/>
              <a:t>Collaboration</a:t>
            </a:r>
            <a:r>
              <a:rPr lang="de-CH" dirty="0" smtClean="0"/>
              <a:t> </a:t>
            </a:r>
            <a:r>
              <a:rPr lang="de-CH" dirty="0" err="1" smtClean="0"/>
              <a:t>avec</a:t>
            </a:r>
            <a:r>
              <a:rPr lang="de-CH" dirty="0" smtClean="0"/>
              <a:t> </a:t>
            </a:r>
            <a:r>
              <a:rPr lang="de-CH" dirty="0" err="1" smtClean="0"/>
              <a:t>un</a:t>
            </a:r>
            <a:r>
              <a:rPr lang="de-CH" dirty="0" smtClean="0"/>
              <a:t> </a:t>
            </a:r>
            <a:r>
              <a:rPr lang="de-CH" dirty="0" err="1" smtClean="0"/>
              <a:t>ou</a:t>
            </a:r>
            <a:r>
              <a:rPr lang="de-CH" dirty="0" smtClean="0"/>
              <a:t> </a:t>
            </a:r>
            <a:r>
              <a:rPr lang="de-CH" dirty="0" err="1" smtClean="0"/>
              <a:t>plusieurs</a:t>
            </a:r>
            <a:r>
              <a:rPr lang="de-CH" dirty="0" smtClean="0"/>
              <a:t> </a:t>
            </a:r>
            <a:r>
              <a:rPr lang="de-CH" dirty="0" err="1" smtClean="0"/>
              <a:t>partenaires</a:t>
            </a:r>
            <a:r>
              <a:rPr lang="de-CH" dirty="0" smtClean="0"/>
              <a:t> </a:t>
            </a:r>
            <a:r>
              <a:rPr lang="de-CH" dirty="0" err="1" smtClean="0"/>
              <a:t>terrain</a:t>
            </a:r>
            <a:endParaRPr lang="de-CH" dirty="0"/>
          </a:p>
          <a:p>
            <a:pPr marL="360362" lvl="1" indent="0">
              <a:buNone/>
            </a:pPr>
            <a:endParaRPr lang="de-CH" dirty="0" smtClean="0"/>
          </a:p>
          <a:p>
            <a:r>
              <a:rPr lang="de-CH" b="1" dirty="0" err="1" smtClean="0"/>
              <a:t>Processu</a:t>
            </a:r>
            <a:r>
              <a:rPr lang="de-CH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Appel à </a:t>
            </a:r>
            <a:r>
              <a:rPr lang="de-CH" dirty="0" err="1" smtClean="0"/>
              <a:t>projets</a:t>
            </a:r>
            <a:r>
              <a:rPr lang="de-CH" dirty="0" smtClean="0"/>
              <a:t> en </a:t>
            </a:r>
            <a:r>
              <a:rPr lang="de-CH" dirty="0" err="1" smtClean="0"/>
              <a:t>septembre</a:t>
            </a:r>
            <a:r>
              <a:rPr lang="de-CH" dirty="0" smtClean="0"/>
              <a:t>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Procédures</a:t>
            </a:r>
            <a:r>
              <a:rPr lang="de-CH" dirty="0" smtClean="0"/>
              <a:t> </a:t>
            </a:r>
            <a:r>
              <a:rPr lang="de-CH" dirty="0" err="1" smtClean="0"/>
              <a:t>d’évaluation</a:t>
            </a:r>
            <a:r>
              <a:rPr lang="de-CH" dirty="0" smtClean="0"/>
              <a:t> en </a:t>
            </a:r>
            <a:r>
              <a:rPr lang="de-CH" dirty="0" err="1" smtClean="0"/>
              <a:t>deux</a:t>
            </a:r>
            <a:r>
              <a:rPr lang="de-CH" dirty="0" smtClean="0"/>
              <a:t> </a:t>
            </a:r>
            <a:r>
              <a:rPr lang="de-CH" dirty="0" err="1" smtClean="0"/>
              <a:t>étapes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Détermination</a:t>
            </a:r>
            <a:r>
              <a:rPr lang="de-CH" dirty="0" smtClean="0"/>
              <a:t> des </a:t>
            </a:r>
            <a:r>
              <a:rPr lang="de-CH" dirty="0" err="1" smtClean="0"/>
              <a:t>programmes-pilote</a:t>
            </a:r>
            <a:r>
              <a:rPr lang="de-CH" dirty="0" smtClean="0"/>
              <a:t> en </a:t>
            </a:r>
            <a:r>
              <a:rPr lang="de-CH" dirty="0" err="1" smtClean="0"/>
              <a:t>juin</a:t>
            </a:r>
            <a:r>
              <a:rPr lang="de-CH" dirty="0" smtClean="0"/>
              <a:t> 2017 et </a:t>
            </a:r>
            <a:r>
              <a:rPr lang="de-CH" dirty="0" err="1" smtClean="0"/>
              <a:t>démarrage</a:t>
            </a:r>
            <a:r>
              <a:rPr lang="de-CH" dirty="0" smtClean="0"/>
              <a:t> en </a:t>
            </a:r>
            <a:r>
              <a:rPr lang="de-CH" dirty="0" err="1" smtClean="0"/>
              <a:t>sept.</a:t>
            </a:r>
            <a:r>
              <a:rPr lang="de-CH" dirty="0" smtClean="0"/>
              <a:t> 2017</a:t>
            </a:r>
            <a:endParaRPr lang="de-CH" dirty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11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23687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12</a:t>
            </a:fld>
            <a:endParaRPr lang="fr-CH" noProof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Les </a:t>
            </a:r>
            <a:r>
              <a:rPr lang="de-CH" dirty="0" err="1" smtClean="0"/>
              <a:t>responsabilités</a:t>
            </a:r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467544" y="1700808"/>
          <a:ext cx="8136904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5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b="1" dirty="0" err="1" smtClean="0"/>
                        <a:t>Comité</a:t>
                      </a:r>
                      <a:r>
                        <a:rPr lang="de-CH" b="1" dirty="0" smtClean="0"/>
                        <a:t> de </a:t>
                      </a:r>
                      <a:r>
                        <a:rPr lang="de-CH" b="1" dirty="0" err="1" smtClean="0"/>
                        <a:t>pilotage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Luciana Vaccaro, </a:t>
                      </a:r>
                      <a:r>
                        <a:rPr lang="de-CH" dirty="0" err="1" smtClean="0"/>
                        <a:t>rectrice</a:t>
                      </a:r>
                      <a:r>
                        <a:rPr lang="de-CH" dirty="0" smtClean="0"/>
                        <a:t> HES-SO, </a:t>
                      </a:r>
                      <a:r>
                        <a:rPr lang="de-CH" b="1" dirty="0" err="1" smtClean="0"/>
                        <a:t>direction</a:t>
                      </a:r>
                      <a:r>
                        <a:rPr lang="de-CH" b="1" baseline="0" dirty="0" smtClean="0"/>
                        <a:t> de </a:t>
                      </a:r>
                      <a:r>
                        <a:rPr lang="de-CH" b="1" baseline="0" dirty="0" err="1" smtClean="0"/>
                        <a:t>programme</a:t>
                      </a:r>
                      <a:endParaRPr lang="de-CH" b="1" dirty="0" smtClean="0"/>
                    </a:p>
                    <a:p>
                      <a:r>
                        <a:rPr lang="de-CH" dirty="0" smtClean="0"/>
                        <a:t>Jean-Marc Piveteau, </a:t>
                      </a:r>
                      <a:r>
                        <a:rPr lang="de-CH" dirty="0" err="1" smtClean="0"/>
                        <a:t>Recteur</a:t>
                      </a:r>
                      <a:r>
                        <a:rPr lang="de-CH" dirty="0" smtClean="0"/>
                        <a:t> ZHAW, </a:t>
                      </a:r>
                      <a:r>
                        <a:rPr lang="de-CH" dirty="0" err="1" smtClean="0"/>
                        <a:t>Chambre</a:t>
                      </a:r>
                      <a:r>
                        <a:rPr lang="de-CH" dirty="0" smtClean="0"/>
                        <a:t> HES</a:t>
                      </a:r>
                    </a:p>
                    <a:p>
                      <a:r>
                        <a:rPr lang="de-CH" dirty="0" smtClean="0"/>
                        <a:t>Heinz Rhyn, </a:t>
                      </a:r>
                      <a:r>
                        <a:rPr lang="de-CH" dirty="0" err="1" smtClean="0"/>
                        <a:t>Recteur</a:t>
                      </a:r>
                      <a:r>
                        <a:rPr lang="de-CH" dirty="0" smtClean="0"/>
                        <a:t> PH ZH, </a:t>
                      </a:r>
                      <a:r>
                        <a:rPr lang="de-CH" dirty="0" err="1" smtClean="0"/>
                        <a:t>Chambre</a:t>
                      </a:r>
                      <a:r>
                        <a:rPr lang="de-CH" dirty="0" smtClean="0"/>
                        <a:t> HEP</a:t>
                      </a:r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err="1" smtClean="0"/>
                        <a:t>Comité</a:t>
                      </a:r>
                      <a:r>
                        <a:rPr lang="de-CH" b="1" dirty="0" smtClean="0"/>
                        <a:t> </a:t>
                      </a:r>
                      <a:r>
                        <a:rPr lang="de-CH" b="1" dirty="0" err="1" smtClean="0"/>
                        <a:t>d’expert</a:t>
                      </a:r>
                      <a:r>
                        <a:rPr lang="de-CH" b="1" dirty="0" smtClean="0"/>
                        <a:t>-e-s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8 Expert-e-s </a:t>
                      </a:r>
                      <a:r>
                        <a:rPr lang="de-CH" dirty="0" err="1" smtClean="0"/>
                        <a:t>issu</a:t>
                      </a:r>
                      <a:r>
                        <a:rPr lang="de-CH" dirty="0" smtClean="0"/>
                        <a:t>-e-s des HE et de la </a:t>
                      </a:r>
                      <a:r>
                        <a:rPr lang="de-CH" dirty="0" err="1" smtClean="0"/>
                        <a:t>pratique</a:t>
                      </a:r>
                      <a:endParaRPr lang="de-CH" dirty="0" smtClean="0"/>
                    </a:p>
                    <a:p>
                      <a:endParaRPr lang="de-C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err="1" smtClean="0"/>
                        <a:t>Groupe</a:t>
                      </a:r>
                      <a:r>
                        <a:rPr lang="de-CH" b="1" dirty="0" smtClean="0"/>
                        <a:t> </a:t>
                      </a:r>
                      <a:r>
                        <a:rPr lang="de-CH" b="1" dirty="0" err="1" smtClean="0"/>
                        <a:t>d’accompagnement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 </a:t>
                      </a:r>
                      <a:r>
                        <a:rPr lang="de-CH" dirty="0" err="1" smtClean="0"/>
                        <a:t>délégation</a:t>
                      </a:r>
                      <a:r>
                        <a:rPr lang="de-CH" baseline="0" dirty="0" smtClean="0"/>
                        <a:t> par HES</a:t>
                      </a:r>
                      <a:endParaRPr lang="de-CH" dirty="0" smtClean="0"/>
                    </a:p>
                    <a:p>
                      <a:r>
                        <a:rPr lang="de-CH" dirty="0" smtClean="0"/>
                        <a:t>3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délégations</a:t>
                      </a:r>
                      <a:r>
                        <a:rPr lang="de-CH" baseline="0" dirty="0" smtClean="0"/>
                        <a:t> HEP</a:t>
                      </a:r>
                    </a:p>
                    <a:p>
                      <a:r>
                        <a:rPr lang="de-CH" baseline="0" dirty="0" smtClean="0"/>
                        <a:t>2 </a:t>
                      </a:r>
                      <a:r>
                        <a:rPr lang="de-CH" baseline="0" dirty="0" err="1" smtClean="0"/>
                        <a:t>experts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internationaux</a:t>
                      </a:r>
                      <a:endParaRPr lang="de-CH" baseline="0" dirty="0" smtClean="0"/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67544" y="5054987"/>
            <a:ext cx="81369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Secrétariat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général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swissuniversities: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Coordination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programmes</a:t>
            </a:r>
            <a:endParaRPr lang="de-CH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Secrétariat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d’Etat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à la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formation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, à la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recherche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et à </a:t>
            </a:r>
            <a:r>
              <a:rPr lang="de-CH" sz="1600" dirty="0" err="1" smtClean="0">
                <a:latin typeface="Arial" pitchFamily="34" charset="0"/>
                <a:cs typeface="Arial" pitchFamily="34" charset="0"/>
              </a:rPr>
              <a:t>l’innovation</a:t>
            </a:r>
            <a:r>
              <a:rPr lang="de-CH" sz="1600" dirty="0" smtClean="0">
                <a:latin typeface="Arial" pitchFamily="34" charset="0"/>
                <a:cs typeface="Arial" pitchFamily="34" charset="0"/>
              </a:rPr>
              <a:t> SEFRI: Controlling</a:t>
            </a:r>
          </a:p>
        </p:txBody>
      </p:sp>
    </p:spTree>
    <p:extLst>
      <p:ext uri="{BB962C8B-B14F-4D97-AF65-F5344CB8AC3E}">
        <p14:creationId xmlns:p14="http://schemas.microsoft.com/office/powerpoint/2010/main" val="16814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Die 8 geförderten Pilotprogramme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dirty="0"/>
              <a:t>Tandems corps enseignant HEP – corps enseignant pratique. Pont entre la haute école et la formation professionnelle pratique des enseignantes et </a:t>
            </a:r>
            <a:r>
              <a:rPr lang="fr-CH" dirty="0" smtClean="0"/>
              <a:t>enseignants</a:t>
            </a:r>
            <a:br>
              <a:rPr lang="fr-CH" dirty="0" smtClean="0"/>
            </a:b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(HEP FHNW (</a:t>
            </a:r>
            <a:r>
              <a:rPr lang="fr-CH" dirty="0" err="1">
                <a:solidFill>
                  <a:schemeClr val="bg1">
                    <a:lumMod val="50000"/>
                  </a:schemeClr>
                </a:solidFill>
              </a:rPr>
              <a:t>Leading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House), PHZH, PHSG)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dirty="0"/>
              <a:t>Programme-pilote </a:t>
            </a:r>
            <a:r>
              <a:rPr lang="fr-CH" dirty="0" err="1"/>
              <a:t>Connect</a:t>
            </a:r>
            <a:r>
              <a:rPr lang="fr-CH" dirty="0"/>
              <a:t> pour la promotion des doubles profils de compétences à travers des 'activités de connexion' entre science et </a:t>
            </a:r>
            <a:r>
              <a:rPr lang="fr-CH" dirty="0" smtClean="0"/>
              <a:t>pratique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(FHNW)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dirty="0"/>
              <a:t>Doubles profils de compétences des collaboratrices et collaborateurs du domaine de la santé et dans ses institutions </a:t>
            </a:r>
            <a:r>
              <a:rPr lang="fr-CH" dirty="0" smtClean="0"/>
              <a:t>partenaires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(BFH)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dirty="0"/>
              <a:t>Boîte à outils pour renforcer le double profil de </a:t>
            </a:r>
            <a:r>
              <a:rPr lang="fr-CH" dirty="0" smtClean="0"/>
              <a:t>compétences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(HSLU)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dirty="0"/>
              <a:t>Double profil de compétences des hautes écoles pédagogiques: exigences institutionnelles et individuelles posées aux activités </a:t>
            </a:r>
            <a:r>
              <a:rPr lang="fr-CH" dirty="0" smtClean="0"/>
              <a:t>professionnelles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(PH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Zug, PHZH, PHGR, PHLU, PH FHNW, PHSZ, PHSG, PHTG, </a:t>
            </a:r>
            <a:r>
              <a:rPr lang="de-CH" dirty="0" err="1">
                <a:solidFill>
                  <a:schemeClr val="bg1">
                    <a:lumMod val="50000"/>
                  </a:schemeClr>
                </a:solidFill>
              </a:rPr>
              <a:t>HfH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 Zürich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err="1" smtClean="0"/>
              <a:t>Entrepreneurial</a:t>
            </a:r>
            <a:r>
              <a:rPr lang="de-CH" dirty="0" smtClean="0"/>
              <a:t> </a:t>
            </a:r>
            <a:r>
              <a:rPr lang="de-CH" dirty="0"/>
              <a:t>Competence in Science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(ZHAW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Programme-</a:t>
            </a:r>
            <a:r>
              <a:rPr lang="de-CH" dirty="0" err="1" smtClean="0"/>
              <a:t>pilote</a:t>
            </a:r>
            <a:r>
              <a:rPr lang="de-CH" dirty="0" smtClean="0"/>
              <a:t> </a:t>
            </a:r>
            <a:r>
              <a:rPr lang="de-CH" dirty="0" err="1"/>
              <a:t>pour</a:t>
            </a:r>
            <a:r>
              <a:rPr lang="de-CH" dirty="0"/>
              <a:t> le </a:t>
            </a:r>
            <a:r>
              <a:rPr lang="de-CH" dirty="0" err="1"/>
              <a:t>domaine</a:t>
            </a:r>
            <a:r>
              <a:rPr lang="de-CH" dirty="0"/>
              <a:t> </a:t>
            </a:r>
            <a:r>
              <a:rPr lang="de-CH" dirty="0" err="1"/>
              <a:t>Travail</a:t>
            </a:r>
            <a:r>
              <a:rPr lang="de-CH" dirty="0"/>
              <a:t> </a:t>
            </a:r>
            <a:r>
              <a:rPr lang="de-CH" dirty="0" err="1"/>
              <a:t>social</a:t>
            </a:r>
            <a:r>
              <a:rPr lang="de-CH" dirty="0"/>
              <a:t> des </a:t>
            </a:r>
            <a:r>
              <a:rPr lang="de-CH" dirty="0" err="1"/>
              <a:t>hautes</a:t>
            </a:r>
            <a:r>
              <a:rPr lang="de-CH" dirty="0"/>
              <a:t> écoles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FHNW, FHO, HES-SO, HSLU et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SUPSI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Programme-</a:t>
            </a:r>
            <a:r>
              <a:rPr lang="de-CH" dirty="0" err="1" smtClean="0"/>
              <a:t>pilote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HES-SO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endParaRPr lang="de-CH" b="1" dirty="0" smtClean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13</a:t>
            </a:fld>
            <a:endParaRPr lang="fr-CH" noProof="0"/>
          </a:p>
        </p:txBody>
      </p:sp>
      <p:sp>
        <p:nvSpPr>
          <p:cNvPr id="6" name="Ellipse 5"/>
          <p:cNvSpPr/>
          <p:nvPr/>
        </p:nvSpPr>
        <p:spPr>
          <a:xfrm>
            <a:off x="179512" y="5085184"/>
            <a:ext cx="8784976" cy="93327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31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532688" cy="1651424"/>
          </a:xfrm>
        </p:spPr>
        <p:txBody>
          <a:bodyPr/>
          <a:lstStyle/>
          <a:p>
            <a:r>
              <a:rPr lang="fr-FR" dirty="0" smtClean="0"/>
              <a:t>Perspectives</a:t>
            </a:r>
            <a:r>
              <a:rPr lang="fr-FR" dirty="0"/>
              <a:t/>
            </a:r>
            <a:br>
              <a:rPr lang="fr-FR" dirty="0"/>
            </a:b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01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err="1" smtClean="0"/>
              <a:t>Travail</a:t>
            </a:r>
            <a:r>
              <a:rPr lang="de-CH" dirty="0" smtClean="0"/>
              <a:t> </a:t>
            </a:r>
            <a:r>
              <a:rPr lang="de-CH" dirty="0" err="1" smtClean="0"/>
              <a:t>durant</a:t>
            </a:r>
            <a:r>
              <a:rPr lang="de-CH" dirty="0" smtClean="0"/>
              <a:t> la </a:t>
            </a:r>
            <a:r>
              <a:rPr lang="de-CH" dirty="0" err="1" smtClean="0"/>
              <a:t>période</a:t>
            </a:r>
            <a:r>
              <a:rPr lang="de-CH" dirty="0" smtClean="0"/>
              <a:t> du P-11 et au-</a:t>
            </a:r>
            <a:r>
              <a:rPr lang="de-CH" dirty="0" err="1" smtClean="0"/>
              <a:t>delà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628800"/>
            <a:ext cx="8281988" cy="46085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Programme-</a:t>
            </a:r>
            <a:r>
              <a:rPr lang="de-CH" u="sng" dirty="0" err="1" smtClean="0"/>
              <a:t>pilote</a:t>
            </a:r>
            <a:r>
              <a:rPr lang="de-CH" dirty="0" smtClean="0"/>
              <a:t>: </a:t>
            </a:r>
            <a:r>
              <a:rPr lang="de-CH" dirty="0" err="1" smtClean="0"/>
              <a:t>Qu’est-ce</a:t>
            </a:r>
            <a:r>
              <a:rPr lang="de-CH" dirty="0" smtClean="0"/>
              <a:t> </a:t>
            </a:r>
            <a:r>
              <a:rPr lang="de-CH" dirty="0" err="1" smtClean="0"/>
              <a:t>qui</a:t>
            </a:r>
            <a:r>
              <a:rPr lang="de-CH" dirty="0" smtClean="0"/>
              <a:t> </a:t>
            </a:r>
            <a:r>
              <a:rPr lang="de-CH" dirty="0" err="1" smtClean="0"/>
              <a:t>fonctionne</a:t>
            </a:r>
            <a:r>
              <a:rPr lang="de-CH" dirty="0" smtClean="0"/>
              <a:t>, </a:t>
            </a:r>
            <a:r>
              <a:rPr lang="de-CH" dirty="0" err="1" smtClean="0"/>
              <a:t>qu’est-ce</a:t>
            </a:r>
            <a:r>
              <a:rPr lang="de-CH" dirty="0" smtClean="0"/>
              <a:t> </a:t>
            </a:r>
            <a:r>
              <a:rPr lang="de-CH" dirty="0" err="1" smtClean="0"/>
              <a:t>qui</a:t>
            </a:r>
            <a:r>
              <a:rPr lang="de-CH" dirty="0" smtClean="0"/>
              <a:t> ne </a:t>
            </a:r>
            <a:r>
              <a:rPr lang="de-CH" dirty="0" err="1" smtClean="0"/>
              <a:t>fonctionne</a:t>
            </a:r>
            <a:r>
              <a:rPr lang="de-CH" dirty="0" smtClean="0"/>
              <a:t> </a:t>
            </a:r>
            <a:r>
              <a:rPr lang="de-CH" dirty="0" err="1" smtClean="0"/>
              <a:t>pas</a:t>
            </a:r>
            <a:r>
              <a:rPr lang="de-CH" dirty="0" smtClean="0"/>
              <a:t> ?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err="1" smtClean="0"/>
              <a:t>Pérenniser</a:t>
            </a:r>
            <a:r>
              <a:rPr lang="de-CH" dirty="0" smtClean="0"/>
              <a:t> </a:t>
            </a:r>
            <a:r>
              <a:rPr lang="de-CH" dirty="0" err="1" smtClean="0"/>
              <a:t>dans</a:t>
            </a:r>
            <a:r>
              <a:rPr lang="de-CH" dirty="0" smtClean="0"/>
              <a:t> les HE les </a:t>
            </a:r>
            <a:r>
              <a:rPr lang="de-CH" dirty="0" err="1" smtClean="0"/>
              <a:t>programmes-pilote</a:t>
            </a:r>
            <a:r>
              <a:rPr lang="de-CH" dirty="0" smtClean="0"/>
              <a:t> </a:t>
            </a:r>
            <a:r>
              <a:rPr lang="de-CH" dirty="0" err="1" smtClean="0"/>
              <a:t>qui</a:t>
            </a:r>
            <a:r>
              <a:rPr lang="de-CH" dirty="0" smtClean="0"/>
              <a:t> </a:t>
            </a:r>
            <a:r>
              <a:rPr lang="de-CH" dirty="0" err="1" smtClean="0"/>
              <a:t>ont</a:t>
            </a:r>
            <a:r>
              <a:rPr lang="de-CH" dirty="0" smtClean="0"/>
              <a:t> </a:t>
            </a:r>
            <a:r>
              <a:rPr lang="de-CH" dirty="0" err="1" smtClean="0"/>
              <a:t>fonctionné</a:t>
            </a:r>
            <a:endParaRPr lang="de-CH" dirty="0" smtClean="0"/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err="1" smtClean="0"/>
              <a:t>Réflexion</a:t>
            </a:r>
            <a:r>
              <a:rPr lang="de-CH" dirty="0" smtClean="0"/>
              <a:t> et </a:t>
            </a:r>
            <a:r>
              <a:rPr lang="de-CH" dirty="0" err="1" smtClean="0"/>
              <a:t>échanges</a:t>
            </a:r>
            <a:r>
              <a:rPr lang="de-CH" dirty="0" smtClean="0"/>
              <a:t>: </a:t>
            </a:r>
            <a:r>
              <a:rPr lang="de-CH" dirty="0" err="1" smtClean="0"/>
              <a:t>Good</a:t>
            </a:r>
            <a:r>
              <a:rPr lang="de-CH" dirty="0" smtClean="0"/>
              <a:t> Practices, </a:t>
            </a:r>
            <a:r>
              <a:rPr lang="de-CH" dirty="0" err="1" smtClean="0"/>
              <a:t>transposition</a:t>
            </a:r>
            <a:r>
              <a:rPr lang="de-CH" dirty="0" smtClean="0"/>
              <a:t> de </a:t>
            </a:r>
            <a:r>
              <a:rPr lang="de-CH" dirty="0" err="1" smtClean="0"/>
              <a:t>résultats</a:t>
            </a:r>
            <a:r>
              <a:rPr lang="de-CH" dirty="0" smtClean="0"/>
              <a:t> </a:t>
            </a:r>
            <a:r>
              <a:rPr lang="de-CH" dirty="0" err="1" smtClean="0"/>
              <a:t>dans</a:t>
            </a:r>
            <a:r>
              <a:rPr lang="de-CH" dirty="0" smtClean="0"/>
              <a:t> </a:t>
            </a:r>
            <a:r>
              <a:rPr lang="de-CH" dirty="0" err="1" smtClean="0"/>
              <a:t>d’autres</a:t>
            </a:r>
            <a:r>
              <a:rPr lang="de-CH" dirty="0" smtClean="0"/>
              <a:t> HE, etc. </a:t>
            </a:r>
            <a:endParaRPr lang="de-CH" dirty="0"/>
          </a:p>
          <a:p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Groupe</a:t>
            </a:r>
            <a:r>
              <a:rPr lang="de-CH" dirty="0" smtClean="0"/>
              <a:t> </a:t>
            </a:r>
            <a:r>
              <a:rPr lang="de-CH" dirty="0" err="1" smtClean="0"/>
              <a:t>d’accompagnement</a:t>
            </a:r>
            <a:r>
              <a:rPr lang="de-CH" dirty="0" smtClean="0"/>
              <a:t>: </a:t>
            </a:r>
            <a:r>
              <a:rPr lang="de-CH" dirty="0" err="1" smtClean="0"/>
              <a:t>suivi</a:t>
            </a:r>
            <a:r>
              <a:rPr lang="de-CH" dirty="0" smtClean="0"/>
              <a:t> </a:t>
            </a:r>
            <a:r>
              <a:rPr lang="de-CH" dirty="0" err="1" smtClean="0"/>
              <a:t>qualitatif</a:t>
            </a:r>
            <a:r>
              <a:rPr lang="de-CH" dirty="0" smtClean="0"/>
              <a:t> des </a:t>
            </a:r>
            <a:r>
              <a:rPr lang="de-CH" dirty="0" err="1" smtClean="0"/>
              <a:t>programmes</a:t>
            </a:r>
            <a:r>
              <a:rPr lang="de-CH" dirty="0" smtClean="0"/>
              <a:t>, en </a:t>
            </a:r>
            <a:r>
              <a:rPr lang="de-CH" dirty="0" err="1" smtClean="0"/>
              <a:t>particulier</a:t>
            </a:r>
            <a:r>
              <a:rPr lang="de-CH" dirty="0" smtClean="0"/>
              <a:t>: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err="1" smtClean="0"/>
              <a:t>Suivi</a:t>
            </a:r>
            <a:r>
              <a:rPr lang="de-CH" dirty="0" smtClean="0"/>
              <a:t> </a:t>
            </a:r>
            <a:r>
              <a:rPr lang="de-CH" dirty="0" err="1" smtClean="0"/>
              <a:t>d’un</a:t>
            </a:r>
            <a:r>
              <a:rPr lang="de-CH" dirty="0" smtClean="0"/>
              <a:t> </a:t>
            </a:r>
            <a:r>
              <a:rPr lang="de-CH" dirty="0" err="1" smtClean="0"/>
              <a:t>bilan</a:t>
            </a:r>
            <a:r>
              <a:rPr lang="de-CH" dirty="0" smtClean="0"/>
              <a:t> </a:t>
            </a:r>
            <a:r>
              <a:rPr lang="de-CH" dirty="0" err="1" smtClean="0"/>
              <a:t>intermédiaire</a:t>
            </a:r>
            <a:r>
              <a:rPr lang="de-CH" dirty="0" smtClean="0"/>
              <a:t> et final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err="1" smtClean="0"/>
              <a:t>Formulation</a:t>
            </a:r>
            <a:r>
              <a:rPr lang="de-CH" dirty="0" smtClean="0"/>
              <a:t> de </a:t>
            </a:r>
            <a:r>
              <a:rPr lang="de-CH" dirty="0" err="1" smtClean="0"/>
              <a:t>recommandation</a:t>
            </a:r>
            <a:r>
              <a:rPr lang="de-CH" dirty="0" smtClean="0"/>
              <a:t> au </a:t>
            </a:r>
            <a:r>
              <a:rPr lang="de-CH" dirty="0" err="1" smtClean="0"/>
              <a:t>regard</a:t>
            </a:r>
            <a:r>
              <a:rPr lang="de-CH" dirty="0" smtClean="0"/>
              <a:t> des </a:t>
            </a:r>
            <a:r>
              <a:rPr lang="de-CH" dirty="0" err="1" smtClean="0"/>
              <a:t>programmes-pilote</a:t>
            </a:r>
            <a:r>
              <a:rPr lang="de-CH" dirty="0" smtClean="0"/>
              <a:t> </a:t>
            </a:r>
            <a:r>
              <a:rPr lang="de-CH" dirty="0" err="1" smtClean="0"/>
              <a:t>soutenus</a:t>
            </a:r>
            <a:endParaRPr lang="de-CH" dirty="0" smtClean="0"/>
          </a:p>
          <a:p>
            <a:pPr marL="864000" lvl="1" indent="0">
              <a:buNone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2021-24: ‘Suite du </a:t>
            </a:r>
            <a:r>
              <a:rPr lang="de-CH" dirty="0" err="1" smtClean="0"/>
              <a:t>programme</a:t>
            </a:r>
            <a:r>
              <a:rPr lang="de-CH" dirty="0" smtClean="0"/>
              <a:t>’ P-11 et </a:t>
            </a:r>
            <a:r>
              <a:rPr lang="de-CH" dirty="0" err="1" smtClean="0"/>
              <a:t>lancement</a:t>
            </a:r>
            <a:r>
              <a:rPr lang="de-CH" dirty="0" smtClean="0"/>
              <a:t> </a:t>
            </a:r>
            <a:r>
              <a:rPr lang="de-CH" dirty="0" err="1" smtClean="0"/>
              <a:t>d’une</a:t>
            </a:r>
            <a:r>
              <a:rPr lang="de-CH" dirty="0" smtClean="0"/>
              <a:t> </a:t>
            </a:r>
            <a:r>
              <a:rPr lang="de-CH" dirty="0" err="1" smtClean="0"/>
              <a:t>nouvelle</a:t>
            </a:r>
            <a:r>
              <a:rPr lang="de-CH" dirty="0" smtClean="0"/>
              <a:t> </a:t>
            </a:r>
            <a:r>
              <a:rPr lang="de-CH" dirty="0" err="1" smtClean="0"/>
              <a:t>série</a:t>
            </a:r>
            <a:r>
              <a:rPr lang="de-CH" dirty="0" smtClean="0"/>
              <a:t> de </a:t>
            </a:r>
            <a:r>
              <a:rPr lang="de-CH" dirty="0" err="1" smtClean="0"/>
              <a:t>programmes-pilote</a:t>
            </a:r>
            <a:r>
              <a:rPr lang="de-CH" dirty="0" smtClean="0"/>
              <a:t>?</a:t>
            </a:r>
          </a:p>
          <a:p>
            <a:endParaRPr lang="de-CH" dirty="0" smtClean="0"/>
          </a:p>
          <a:p>
            <a:endParaRPr lang="fr-CH" dirty="0" smtClean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15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16254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Personne de contact</a:t>
            </a:r>
            <a:endParaRPr lang="fr-CH" dirty="0"/>
          </a:p>
        </p:txBody>
      </p:sp>
      <p:sp>
        <p:nvSpPr>
          <p:cNvPr id="10" name="Inhaltsplatzhalter 7"/>
          <p:cNvSpPr txBox="1">
            <a:spLocks/>
          </p:cNvSpPr>
          <p:nvPr/>
        </p:nvSpPr>
        <p:spPr>
          <a:xfrm>
            <a:off x="432246" y="2058137"/>
            <a:ext cx="3995738" cy="40807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err="1" smtClean="0"/>
              <a:t>Noëmi</a:t>
            </a:r>
            <a:r>
              <a:rPr lang="fr-CH" b="1" dirty="0" smtClean="0"/>
              <a:t> Eglin</a:t>
            </a:r>
          </a:p>
          <a:p>
            <a:r>
              <a:rPr lang="fr-CH" dirty="0" smtClean="0"/>
              <a:t>Coordination des programmes P-11</a:t>
            </a:r>
          </a:p>
          <a:p>
            <a:endParaRPr lang="fr-CH" dirty="0" smtClean="0"/>
          </a:p>
          <a:p>
            <a:r>
              <a:rPr lang="fr-CH" dirty="0" smtClean="0"/>
              <a:t>noemi.eglin@swissuniversities.ch</a:t>
            </a:r>
          </a:p>
          <a:p>
            <a:r>
              <a:rPr lang="fr-CH" dirty="0" smtClean="0"/>
              <a:t>T +41 31 335 07 37</a:t>
            </a:r>
          </a:p>
          <a:p>
            <a:endParaRPr lang="fr-CH" dirty="0" smtClean="0"/>
          </a:p>
          <a:p>
            <a:endParaRPr lang="fr-CH" dirty="0" smtClean="0"/>
          </a:p>
          <a:p>
            <a:r>
              <a:rPr lang="fr-CH" dirty="0" smtClean="0">
                <a:solidFill>
                  <a:schemeClr val="accent1"/>
                </a:solidFill>
              </a:rPr>
              <a:t>www.swissuniversities.ch</a:t>
            </a:r>
            <a:endParaRPr lang="fr-CH" dirty="0">
              <a:solidFill>
                <a:schemeClr val="accent1"/>
              </a:solidFill>
            </a:endParaRPr>
          </a:p>
        </p:txBody>
      </p:sp>
      <p:graphicFrame>
        <p:nvGraphicFramePr>
          <p:cNvPr id="11" name="Inhaltsplatzhalter 14"/>
          <p:cNvGraphicFramePr>
            <a:graphicFrameLocks/>
          </p:cNvGraphicFramePr>
          <p:nvPr>
            <p:extLst/>
          </p:nvPr>
        </p:nvGraphicFramePr>
        <p:xfrm>
          <a:off x="430212" y="1667474"/>
          <a:ext cx="3997326" cy="32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97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de-CH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fr-CH" noProof="0" smtClean="0"/>
              <a:pPr/>
              <a:t>16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28733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0" dirty="0" smtClean="0"/>
              <a:t>Merci pour votre attention!</a:t>
            </a:r>
            <a:endParaRPr lang="fr-CH" b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www.swissuniversities.ch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91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5148259"/>
          </a:xfrm>
        </p:spPr>
        <p:txBody>
          <a:bodyPr/>
          <a:lstStyle/>
          <a:p>
            <a:pPr>
              <a:tabLst>
                <a:tab pos="395288" algn="l"/>
                <a:tab pos="541338" algn="l"/>
              </a:tabLst>
            </a:pPr>
            <a:r>
              <a:rPr lang="de-CH" dirty="0" smtClean="0"/>
              <a:t>01	</a:t>
            </a:r>
            <a:r>
              <a:rPr lang="de-CH" dirty="0" err="1" smtClean="0"/>
              <a:t>L’espace</a:t>
            </a:r>
            <a:r>
              <a:rPr lang="de-CH" dirty="0" smtClean="0"/>
              <a:t>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suisses</a:t>
            </a:r>
            <a:r>
              <a:rPr lang="de-CH" dirty="0" smtClean="0"/>
              <a:t> et le </a:t>
            </a:r>
            <a:r>
              <a:rPr lang="de-CH" dirty="0" err="1" smtClean="0"/>
              <a:t>rôle</a:t>
            </a:r>
            <a:r>
              <a:rPr lang="de-CH" dirty="0" smtClean="0"/>
              <a:t> de </a:t>
            </a:r>
            <a:r>
              <a:rPr lang="de-CH" dirty="0" err="1" smtClean="0"/>
              <a:t>swissuniversities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b="0" dirty="0" smtClean="0"/>
              <a:t>	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02	</a:t>
            </a:r>
            <a:r>
              <a:rPr lang="de-CH" dirty="0" err="1" smtClean="0"/>
              <a:t>Encouragement</a:t>
            </a:r>
            <a:r>
              <a:rPr lang="de-CH" dirty="0" smtClean="0"/>
              <a:t> de la </a:t>
            </a:r>
            <a:r>
              <a:rPr lang="de-CH" dirty="0" err="1" smtClean="0"/>
              <a:t>relève</a:t>
            </a:r>
            <a:r>
              <a:rPr lang="de-CH" dirty="0" smtClean="0"/>
              <a:t> </a:t>
            </a:r>
            <a:r>
              <a:rPr lang="de-CH" dirty="0" err="1" smtClean="0"/>
              <a:t>comme</a:t>
            </a:r>
            <a:r>
              <a:rPr lang="de-CH" dirty="0" smtClean="0"/>
              <a:t> </a:t>
            </a:r>
            <a:r>
              <a:rPr lang="de-CH" dirty="0" smtClean="0"/>
              <a:t>dossier </a:t>
            </a:r>
            <a:r>
              <a:rPr lang="de-CH" dirty="0" err="1" smtClean="0"/>
              <a:t>politique</a:t>
            </a:r>
            <a:r>
              <a:rPr lang="de-CH" dirty="0" smtClean="0"/>
              <a:t>	</a:t>
            </a:r>
            <a:r>
              <a:rPr lang="de-CH" dirty="0"/>
              <a:t/>
            </a:r>
            <a:br>
              <a:rPr lang="de-CH" dirty="0"/>
            </a:br>
            <a:r>
              <a:rPr lang="de-CH" b="0" dirty="0" smtClean="0"/>
              <a:t>	</a:t>
            </a:r>
            <a:br>
              <a:rPr lang="de-CH" b="0" dirty="0" smtClean="0"/>
            </a:br>
            <a:r>
              <a:rPr lang="de-CH" dirty="0" smtClean="0"/>
              <a:t>03</a:t>
            </a:r>
            <a:r>
              <a:rPr lang="de-CH" dirty="0"/>
              <a:t>	</a:t>
            </a:r>
            <a:r>
              <a:rPr lang="de-CH" dirty="0" smtClean="0"/>
              <a:t>Le </a:t>
            </a:r>
            <a:r>
              <a:rPr lang="de-CH" dirty="0" err="1" smtClean="0"/>
              <a:t>programme</a:t>
            </a:r>
            <a:r>
              <a:rPr lang="de-CH" dirty="0" smtClean="0"/>
              <a:t> P-11 – </a:t>
            </a:r>
            <a:r>
              <a:rPr lang="de-CH" dirty="0" smtClean="0">
                <a:solidFill>
                  <a:srgbClr val="FF0000"/>
                </a:solidFill>
              </a:rPr>
              <a:t>Programme-</a:t>
            </a:r>
            <a:r>
              <a:rPr lang="de-CH" dirty="0" err="1" smtClean="0">
                <a:solidFill>
                  <a:srgbClr val="FF0000"/>
                </a:solidFill>
              </a:rPr>
              <a:t>pilote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visant</a:t>
            </a:r>
            <a:r>
              <a:rPr lang="de-CH" dirty="0" smtClean="0">
                <a:solidFill>
                  <a:srgbClr val="FF0000"/>
                </a:solidFill>
              </a:rPr>
              <a:t> à </a:t>
            </a:r>
            <a:r>
              <a:rPr lang="de-CH" dirty="0" err="1" smtClean="0">
                <a:solidFill>
                  <a:srgbClr val="FF0000"/>
                </a:solidFill>
              </a:rPr>
              <a:t>renforcer</a:t>
            </a:r>
            <a:r>
              <a:rPr lang="de-CH" dirty="0" smtClean="0">
                <a:solidFill>
                  <a:srgbClr val="FF0000"/>
                </a:solidFill>
              </a:rPr>
              <a:t> le double </a:t>
            </a:r>
            <a:r>
              <a:rPr lang="de-CH" dirty="0" err="1" smtClean="0">
                <a:solidFill>
                  <a:srgbClr val="FF0000"/>
                </a:solidFill>
              </a:rPr>
              <a:t>profil</a:t>
            </a:r>
            <a:r>
              <a:rPr lang="de-CH" dirty="0" smtClean="0">
                <a:solidFill>
                  <a:srgbClr val="FF0000"/>
                </a:solidFill>
              </a:rPr>
              <a:t> de </a:t>
            </a:r>
            <a:r>
              <a:rPr lang="de-CH" dirty="0" err="1" smtClean="0">
                <a:solidFill>
                  <a:srgbClr val="FF0000"/>
                </a:solidFill>
              </a:rPr>
              <a:t>compétences</a:t>
            </a:r>
            <a:r>
              <a:rPr lang="de-CH" dirty="0" smtClean="0">
                <a:solidFill>
                  <a:srgbClr val="FF0000"/>
                </a:solidFill>
              </a:rPr>
              <a:t> des HES et HES</a:t>
            </a:r>
            <a:r>
              <a:rPr lang="de-CH" dirty="0" smtClean="0"/>
              <a:t>: </a:t>
            </a:r>
            <a:r>
              <a:rPr lang="de-CH" dirty="0" err="1" smtClean="0"/>
              <a:t>Objectifs</a:t>
            </a:r>
            <a:r>
              <a:rPr lang="de-CH" dirty="0" smtClean="0"/>
              <a:t> des </a:t>
            </a:r>
            <a:r>
              <a:rPr lang="de-CH" dirty="0" err="1" smtClean="0"/>
              <a:t>programmes-pilotes</a:t>
            </a:r>
            <a:r>
              <a:rPr lang="de-CH" dirty="0" smtClean="0"/>
              <a:t> </a:t>
            </a:r>
            <a:r>
              <a:rPr lang="de-CH" dirty="0" err="1" smtClean="0"/>
              <a:t>soutenus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04</a:t>
            </a:r>
            <a:r>
              <a:rPr lang="de-CH" dirty="0"/>
              <a:t>	</a:t>
            </a:r>
            <a:r>
              <a:rPr lang="fr-FR" dirty="0" smtClean="0"/>
              <a:t>Perspectives</a:t>
            </a:r>
            <a:r>
              <a:rPr lang="de-CH" b="0" dirty="0" smtClean="0"/>
              <a:t/>
            </a:r>
            <a:br>
              <a:rPr lang="de-CH" b="0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b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2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1379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28800"/>
            <a:ext cx="8281988" cy="1651424"/>
          </a:xfrm>
        </p:spPr>
        <p:txBody>
          <a:bodyPr/>
          <a:lstStyle/>
          <a:p>
            <a:r>
              <a:rPr lang="fr-CH" dirty="0"/>
              <a:t>L’espace des hautes écoles suisses et le rôle de </a:t>
            </a:r>
            <a:r>
              <a:rPr lang="fr-CH" dirty="0" err="1"/>
              <a:t>swissuniversities</a:t>
            </a: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011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err="1" smtClean="0"/>
              <a:t>Structure</a:t>
            </a:r>
            <a:r>
              <a:rPr lang="de-CH" dirty="0" smtClean="0"/>
              <a:t> </a:t>
            </a:r>
            <a:r>
              <a:rPr lang="de-CH" dirty="0" err="1" smtClean="0"/>
              <a:t>depuis</a:t>
            </a:r>
            <a:r>
              <a:rPr lang="de-CH" dirty="0" smtClean="0"/>
              <a:t> le 1.1.2015</a:t>
            </a:r>
            <a:endParaRPr lang="de-CH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6448210" y="3475827"/>
            <a:ext cx="0" cy="147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098595" y="2937327"/>
            <a:ext cx="631708" cy="5385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</a:t>
            </a:r>
          </a:p>
          <a:p>
            <a:pPr algn="ctr" defTabSz="913615"/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EPF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3495241" y="4497327"/>
            <a:ext cx="0" cy="456000"/>
          </a:xfrm>
          <a:prstGeom prst="line">
            <a:avLst/>
          </a:prstGeom>
          <a:noFill/>
          <a:ln w="25400">
            <a:noFill/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919052" y="4927827"/>
            <a:ext cx="1218400" cy="687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Hautes écoles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spécialisées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281499" y="4927827"/>
            <a:ext cx="1218400" cy="687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Universités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50603" y="4932328"/>
            <a:ext cx="1218400" cy="685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Hautes écoles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pédagogiques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622939" y="4939827"/>
            <a:ext cx="1218400" cy="6855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EPF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5351456" y="1527771"/>
            <a:ext cx="576222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6459357" y="2796764"/>
            <a:ext cx="0" cy="14444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>
            <a:off x="2253995" y="2569827"/>
            <a:ext cx="1081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3323932" y="2580936"/>
            <a:ext cx="0" cy="7204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>
            <a:off x="4292273" y="2569827"/>
            <a:ext cx="0" cy="7204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62"/>
          <p:cNvSpPr>
            <a:spLocks noChangeShapeType="1"/>
          </p:cNvSpPr>
          <p:nvPr/>
        </p:nvSpPr>
        <p:spPr bwMode="auto">
          <a:xfrm flipV="1">
            <a:off x="4292273" y="2564904"/>
            <a:ext cx="19398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5929200" y="1396800"/>
            <a:ext cx="1218682" cy="68576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Confédération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(SEFRI)</a:t>
            </a: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80"/>
          <p:cNvSpPr>
            <a:spLocks noChangeShapeType="1"/>
          </p:cNvSpPr>
          <p:nvPr/>
        </p:nvSpPr>
        <p:spPr bwMode="auto">
          <a:xfrm>
            <a:off x="6460482" y="2075094"/>
            <a:ext cx="0" cy="8667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Line 82"/>
          <p:cNvSpPr>
            <a:spLocks noChangeShapeType="1"/>
          </p:cNvSpPr>
          <p:nvPr/>
        </p:nvSpPr>
        <p:spPr bwMode="auto">
          <a:xfrm>
            <a:off x="6225632" y="2070332"/>
            <a:ext cx="6347" cy="5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>
            <a:off x="4570306" y="4079072"/>
            <a:ext cx="1655325" cy="4905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d’accréditation/</a:t>
            </a:r>
            <a:endParaRPr lang="fr-CH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615"/>
            <a:r>
              <a:rPr lang="fr-CH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Agence d’accréditation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331640" y="4725144"/>
            <a:ext cx="5688632" cy="98195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1438565" y="5707103"/>
            <a:ext cx="5509699" cy="456511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Conférence des recteurs des hautes écoles suisses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ine 2"/>
          <p:cNvSpPr>
            <a:spLocks noChangeShapeType="1"/>
          </p:cNvSpPr>
          <p:nvPr/>
        </p:nvSpPr>
        <p:spPr bwMode="auto">
          <a:xfrm flipH="1">
            <a:off x="899592" y="2095827"/>
            <a:ext cx="0" cy="23820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255756" y="1398328"/>
            <a:ext cx="1219900" cy="685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Cantons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 flipH="1" flipV="1">
            <a:off x="899592" y="4485327"/>
            <a:ext cx="3426922" cy="7499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4335517" y="4480827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2192814" y="4486827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32"/>
          <p:cNvSpPr>
            <a:spLocks noChangeShapeType="1"/>
          </p:cNvSpPr>
          <p:nvPr/>
        </p:nvSpPr>
        <p:spPr bwMode="auto">
          <a:xfrm>
            <a:off x="3561263" y="4485328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1331296" y="2325327"/>
            <a:ext cx="1584520" cy="502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CDIP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619672" y="2818979"/>
            <a:ext cx="0" cy="21090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>
            <a:off x="3131840" y="3873512"/>
            <a:ext cx="0" cy="8360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2569157" y="4077072"/>
            <a:ext cx="1066739" cy="282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square" lIns="96753" tIns="48376" rIns="96753" bIns="48376">
            <a:spAutoFit/>
          </a:bodyPr>
          <a:lstStyle/>
          <a:p>
            <a:pPr defTabSz="913615" eaLnBrk="0" hangingPunct="0"/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1675071" y="3314110"/>
            <a:ext cx="3545001" cy="609391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100000">
                <a:srgbClr val="00B05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Conférence suisse des hautes écoles CSHE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(Conférence plénières / Conseil des hautes écoles)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99593" y="3210399"/>
            <a:ext cx="6912768" cy="3063386"/>
            <a:chOff x="899593" y="3210399"/>
            <a:chExt cx="6912768" cy="3063386"/>
          </a:xfrm>
        </p:grpSpPr>
        <p:sp>
          <p:nvSpPr>
            <p:cNvPr id="3" name="Ellipse 2"/>
            <p:cNvSpPr/>
            <p:nvPr/>
          </p:nvSpPr>
          <p:spPr>
            <a:xfrm>
              <a:off x="1168044" y="3210399"/>
              <a:ext cx="4429579" cy="816811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0" name="Ellipse 39"/>
            <p:cNvSpPr/>
            <p:nvPr/>
          </p:nvSpPr>
          <p:spPr>
            <a:xfrm>
              <a:off x="899593" y="4732264"/>
              <a:ext cx="6912768" cy="1541521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50858" y="1396800"/>
            <a:ext cx="1511710" cy="687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suisse de la 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4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200288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swissuniversities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24536"/>
          </a:xfrm>
        </p:spPr>
        <p:txBody>
          <a:bodyPr/>
          <a:lstStyle/>
          <a:p>
            <a:endParaRPr lang="de-CH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Conférence</a:t>
            </a:r>
            <a:r>
              <a:rPr lang="de-CH" dirty="0" smtClean="0"/>
              <a:t> des </a:t>
            </a:r>
            <a:r>
              <a:rPr lang="de-CH" dirty="0" err="1" smtClean="0"/>
              <a:t>recteurs</a:t>
            </a:r>
            <a:r>
              <a:rPr lang="de-CH" dirty="0" smtClean="0"/>
              <a:t>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suisses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Membres</a:t>
            </a:r>
            <a:r>
              <a:rPr lang="de-CH" dirty="0" smtClean="0"/>
              <a:t> de </a:t>
            </a:r>
            <a:r>
              <a:rPr lang="de-CH" b="1" dirty="0" smtClean="0">
                <a:solidFill>
                  <a:srgbClr val="FF0000"/>
                </a:solidFill>
              </a:rPr>
              <a:t>swissuniversities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Buts</a:t>
            </a:r>
            <a:endParaRPr lang="de-CH" dirty="0" smtClean="0"/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err="1" smtClean="0"/>
              <a:t>S’engage</a:t>
            </a:r>
            <a:r>
              <a:rPr lang="de-CH" dirty="0" smtClean="0"/>
              <a:t> </a:t>
            </a:r>
            <a:r>
              <a:rPr lang="de-CH" dirty="0" err="1" smtClean="0"/>
              <a:t>pour</a:t>
            </a:r>
            <a:r>
              <a:rPr lang="de-CH" dirty="0" smtClean="0"/>
              <a:t> le </a:t>
            </a:r>
            <a:r>
              <a:rPr lang="de-CH" dirty="0" err="1" smtClean="0"/>
              <a:t>maintien</a:t>
            </a:r>
            <a:r>
              <a:rPr lang="de-CH" dirty="0" smtClean="0"/>
              <a:t> et le </a:t>
            </a:r>
            <a:r>
              <a:rPr lang="de-CH" dirty="0" err="1" smtClean="0"/>
              <a:t>renforcement</a:t>
            </a:r>
            <a:r>
              <a:rPr lang="de-CH" dirty="0" smtClean="0"/>
              <a:t> de la </a:t>
            </a:r>
            <a:r>
              <a:rPr lang="de-CH" dirty="0" err="1" smtClean="0"/>
              <a:t>richesse</a:t>
            </a:r>
            <a:r>
              <a:rPr lang="de-CH" dirty="0" smtClean="0"/>
              <a:t> et de la </a:t>
            </a:r>
            <a:r>
              <a:rPr lang="de-CH" dirty="0" err="1" smtClean="0"/>
              <a:t>complémentarité</a:t>
            </a:r>
            <a:r>
              <a:rPr lang="de-CH" dirty="0" smtClean="0"/>
              <a:t> de </a:t>
            </a:r>
            <a:r>
              <a:rPr lang="de-CH" dirty="0" err="1" smtClean="0"/>
              <a:t>l’espace</a:t>
            </a:r>
            <a:r>
              <a:rPr lang="de-CH" dirty="0" smtClean="0"/>
              <a:t> </a:t>
            </a:r>
            <a:r>
              <a:rPr lang="de-CH" dirty="0" err="1" smtClean="0"/>
              <a:t>suisse</a:t>
            </a:r>
            <a:r>
              <a:rPr lang="de-CH" dirty="0" smtClean="0"/>
              <a:t>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endParaRPr lang="de-CH" dirty="0" smtClean="0"/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smtClean="0"/>
              <a:t>A </a:t>
            </a:r>
            <a:r>
              <a:rPr lang="de-CH" dirty="0" err="1" smtClean="0"/>
              <a:t>un</a:t>
            </a:r>
            <a:r>
              <a:rPr lang="de-CH" dirty="0" smtClean="0"/>
              <a:t> </a:t>
            </a:r>
            <a:r>
              <a:rPr lang="de-CH" dirty="0" err="1" smtClean="0"/>
              <a:t>rôle</a:t>
            </a:r>
            <a:r>
              <a:rPr lang="de-CH" dirty="0" smtClean="0"/>
              <a:t> de </a:t>
            </a:r>
            <a:r>
              <a:rPr lang="de-CH" dirty="0" err="1" smtClean="0"/>
              <a:t>coordination</a:t>
            </a:r>
            <a:r>
              <a:rPr lang="de-CH" dirty="0" smtClean="0"/>
              <a:t> </a:t>
            </a:r>
            <a:r>
              <a:rPr lang="de-CH" dirty="0" err="1" smtClean="0"/>
              <a:t>pour</a:t>
            </a:r>
            <a:r>
              <a:rPr lang="de-CH" dirty="0" smtClean="0"/>
              <a:t> les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tout</a:t>
            </a:r>
            <a:r>
              <a:rPr lang="de-CH" dirty="0" smtClean="0"/>
              <a:t> </a:t>
            </a:r>
            <a:r>
              <a:rPr lang="de-CH" dirty="0" err="1" smtClean="0"/>
              <a:t>comme</a:t>
            </a:r>
            <a:r>
              <a:rPr lang="de-CH" dirty="0" smtClean="0"/>
              <a:t> </a:t>
            </a:r>
            <a:r>
              <a:rPr lang="de-CH" dirty="0" err="1" smtClean="0"/>
              <a:t>pour</a:t>
            </a:r>
            <a:r>
              <a:rPr lang="de-CH" dirty="0" smtClean="0"/>
              <a:t> </a:t>
            </a:r>
            <a:r>
              <a:rPr lang="de-CH" dirty="0" err="1" smtClean="0"/>
              <a:t>l’espace</a:t>
            </a:r>
            <a:r>
              <a:rPr lang="de-CH" dirty="0" smtClean="0"/>
              <a:t>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suisses</a:t>
            </a:r>
            <a:endParaRPr lang="de-CH" dirty="0" smtClean="0"/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err="1" smtClean="0"/>
              <a:t>Contribue</a:t>
            </a:r>
            <a:r>
              <a:rPr lang="de-CH" dirty="0" smtClean="0"/>
              <a:t> au </a:t>
            </a:r>
            <a:r>
              <a:rPr lang="de-CH" dirty="0" err="1" smtClean="0"/>
              <a:t>renforcement</a:t>
            </a:r>
            <a:r>
              <a:rPr lang="de-CH" dirty="0" smtClean="0"/>
              <a:t> et au </a:t>
            </a:r>
            <a:r>
              <a:rPr lang="de-CH" dirty="0" err="1" smtClean="0"/>
              <a:t>développement</a:t>
            </a:r>
            <a:r>
              <a:rPr lang="de-CH" dirty="0" smtClean="0"/>
              <a:t> de la </a:t>
            </a:r>
            <a:r>
              <a:rPr lang="de-CH" dirty="0" err="1" smtClean="0"/>
              <a:t>collaboration</a:t>
            </a:r>
            <a:r>
              <a:rPr lang="de-CH" dirty="0" smtClean="0"/>
              <a:t> entre les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/>
              <a:t> </a:t>
            </a:r>
            <a:r>
              <a:rPr lang="de-CH" dirty="0" err="1" smtClean="0"/>
              <a:t>spécialisées</a:t>
            </a:r>
            <a:r>
              <a:rPr lang="de-CH" dirty="0" smtClean="0"/>
              <a:t>,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pédagogiques</a:t>
            </a:r>
            <a:r>
              <a:rPr lang="de-CH" dirty="0" smtClean="0"/>
              <a:t> et </a:t>
            </a:r>
            <a:r>
              <a:rPr lang="de-CH" dirty="0" err="1" smtClean="0"/>
              <a:t>universités</a:t>
            </a:r>
            <a:endParaRPr lang="de-CH" dirty="0" smtClean="0"/>
          </a:p>
          <a:p>
            <a:endParaRPr lang="de-CH" b="1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5</a:t>
            </a:fld>
            <a:endParaRPr lang="fr-CH" noProof="0"/>
          </a:p>
        </p:txBody>
      </p:sp>
      <p:grpSp>
        <p:nvGrpSpPr>
          <p:cNvPr id="11" name="Gruppieren 10"/>
          <p:cNvGrpSpPr/>
          <p:nvPr/>
        </p:nvGrpSpPr>
        <p:grpSpPr>
          <a:xfrm>
            <a:off x="689681" y="2852936"/>
            <a:ext cx="7914767" cy="1174244"/>
            <a:chOff x="689681" y="3573016"/>
            <a:chExt cx="7914767" cy="1174244"/>
          </a:xfrm>
        </p:grpSpPr>
        <p:sp>
          <p:nvSpPr>
            <p:cNvPr id="14" name="Rechteck 13"/>
            <p:cNvSpPr/>
            <p:nvPr/>
          </p:nvSpPr>
          <p:spPr>
            <a:xfrm>
              <a:off x="689681" y="3573016"/>
              <a:ext cx="2408768" cy="1152128"/>
            </a:xfrm>
            <a:prstGeom prst="rect">
              <a:avLst/>
            </a:prstGeom>
            <a:solidFill>
              <a:srgbClr val="00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hautes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écoles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pédagogiques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indépendantes</a:t>
              </a:r>
              <a:endParaRPr lang="de-CH" sz="1600" spc="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364784" y="3573016"/>
              <a:ext cx="2520280" cy="115212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hautes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écoles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spécialisées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publiques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et 1 haute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école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privée</a:t>
              </a:r>
              <a:endParaRPr lang="de-CH" sz="1600" spc="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6084168" y="3595132"/>
              <a:ext cx="2520280" cy="11521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hautes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écoles</a:t>
              </a:r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CH" sz="1600" spc="5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universitaires</a:t>
              </a:r>
              <a:endParaRPr lang="de-CH" sz="1600" spc="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3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swissuniversities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24536"/>
          </a:xfrm>
        </p:spPr>
        <p:txBody>
          <a:bodyPr/>
          <a:lstStyle/>
          <a:p>
            <a:endParaRPr lang="de-CH" b="1" dirty="0" smtClean="0"/>
          </a:p>
          <a:p>
            <a:endParaRPr lang="de-CH" dirty="0"/>
          </a:p>
        </p:txBody>
      </p:sp>
      <p:sp>
        <p:nvSpPr>
          <p:cNvPr id="11" name="Datumsplatzhalter 5"/>
          <p:cNvSpPr>
            <a:spLocks noGrp="1"/>
          </p:cNvSpPr>
          <p:nvPr>
            <p:ph type="dt" sz="half" idx="2"/>
          </p:nvPr>
        </p:nvSpPr>
        <p:spPr>
          <a:xfrm>
            <a:off x="1789877" y="6511636"/>
            <a:ext cx="5400000" cy="204457"/>
          </a:xfrm>
        </p:spPr>
        <p:txBody>
          <a:bodyPr/>
          <a:lstStyle/>
          <a:p>
            <a:r>
              <a:rPr lang="de-DE" smtClean="0"/>
              <a:t>Noëmi Eglin, 16. April 2018</a:t>
            </a:r>
            <a:endParaRPr lang="de-CH" dirty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151" y="1726408"/>
            <a:ext cx="173686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281" y="1728433"/>
            <a:ext cx="915161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4" y="2432463"/>
            <a:ext cx="1272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ttp://www.hes-so.ch/data/images/logo-hes-so-couleur-36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585" y="2442909"/>
            <a:ext cx="1262411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www.wirtschaft.bfh.ch/fileadmin/wgs_upload/gesundheit/bilder_und_logos/BFH_Logo_A_de_100_RGB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55" y="1725301"/>
            <a:ext cx="44293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S:\2_Allgemeines_Geschäftsführung\21_Zentrale_Dienste\215_Kommunikation\215.4 Oeffentlichkeitsarbeit\215.408 CI und CD\Logos_HS\EPFL-Logo-bitmap\JPG\EPFL-Logo-RVB-5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24" y="1726408"/>
            <a:ext cx="97495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63" y="1726408"/>
            <a:ext cx="1431652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3" descr="http://web.fhnw.ch/cd/corporate-design/fhnw-logos/fhnw_10mm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59" y="1740008"/>
            <a:ext cx="220020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461" y="2442909"/>
            <a:ext cx="149206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576" y="2442909"/>
            <a:ext cx="19908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440" y="2442751"/>
            <a:ext cx="1040516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076" y="2442909"/>
            <a:ext cx="104639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8949"/>
            <a:ext cx="197866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02" y="3090909"/>
            <a:ext cx="2697882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84" y="3060505"/>
            <a:ext cx="117267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756" y="3060505"/>
            <a:ext cx="121897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08" y="3696425"/>
            <a:ext cx="6975819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978" y="3696425"/>
            <a:ext cx="135114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17" y="4304085"/>
            <a:ext cx="3792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251" y="4219793"/>
            <a:ext cx="445725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6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6" y="4873246"/>
            <a:ext cx="454013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27" y="4849903"/>
            <a:ext cx="1447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8" descr="S:\2_Allgemeines_Geschäftsführung\21_Zentrale_Dienste\215_Kommunikation\215.4 Oeffentlichkeitsarbeit\215.408 CI und CD\Logos_HS\UniBS\Logo_Office-Bausatz_150709\Logo_fuer_DIN_A5_55prozent\UniBas_Logo_DE_Schwarz_RGB_55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990" y="4945246"/>
            <a:ext cx="1577908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9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17" y="4909072"/>
            <a:ext cx="8599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21" y="4849903"/>
            <a:ext cx="51350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2" descr="http://www.unige.ch/presse/charte/logos_unige/UNIGE/UNIGE50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79" y="4909072"/>
            <a:ext cx="139439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4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359" y="4993903"/>
            <a:ext cx="1386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5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9" y="5584917"/>
            <a:ext cx="63516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6" descr="S:\2_Allgemeines_Geschäftsführung\21_Zentrale_Dienste\215_Kommunikation\215.4 Oeffentlichkeitsarbeit\215.408 CI und CD\Logos_HS\UniNE\UniNE_pos_c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437" y="5584917"/>
            <a:ext cx="8568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27" y="5584917"/>
            <a:ext cx="182090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81" y="5590745"/>
            <a:ext cx="79948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21" y="5590745"/>
            <a:ext cx="12348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778" y="5662745"/>
            <a:ext cx="151975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ccueil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410" y="3054526"/>
            <a:ext cx="1093904" cy="66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Ellipse 47"/>
          <p:cNvSpPr/>
          <p:nvPr/>
        </p:nvSpPr>
        <p:spPr>
          <a:xfrm>
            <a:off x="971600" y="4774719"/>
            <a:ext cx="1494266" cy="68430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9" name="Ellipse 48"/>
          <p:cNvSpPr/>
          <p:nvPr/>
        </p:nvSpPr>
        <p:spPr>
          <a:xfrm>
            <a:off x="3407093" y="2358503"/>
            <a:ext cx="1315786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0" name="Ellipse 49"/>
          <p:cNvSpPr/>
          <p:nvPr/>
        </p:nvSpPr>
        <p:spPr>
          <a:xfrm>
            <a:off x="5394921" y="1583602"/>
            <a:ext cx="1863360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Ellipse 50"/>
          <p:cNvSpPr/>
          <p:nvPr/>
        </p:nvSpPr>
        <p:spPr>
          <a:xfrm>
            <a:off x="3020601" y="1599554"/>
            <a:ext cx="2455550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Ellipse 51"/>
          <p:cNvSpPr/>
          <p:nvPr/>
        </p:nvSpPr>
        <p:spPr>
          <a:xfrm>
            <a:off x="6321345" y="2292138"/>
            <a:ext cx="1538731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00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Encouragement </a:t>
            </a:r>
            <a:r>
              <a:rPr lang="fr-CH" dirty="0"/>
              <a:t>de la relève comme </a:t>
            </a:r>
            <a:r>
              <a:rPr lang="fr-CH" dirty="0" smtClean="0"/>
              <a:t>dossier </a:t>
            </a:r>
            <a:r>
              <a:rPr lang="fr-CH" dirty="0"/>
              <a:t>politique</a:t>
            </a: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7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 </a:t>
            </a:r>
            <a:r>
              <a:rPr lang="de-CH" dirty="0" err="1" smtClean="0"/>
              <a:t>problème</a:t>
            </a:r>
            <a:r>
              <a:rPr lang="de-CH" dirty="0" smtClean="0"/>
              <a:t>: </a:t>
            </a:r>
            <a:r>
              <a:rPr lang="de-CH" dirty="0" err="1" smtClean="0"/>
              <a:t>encouragement</a:t>
            </a:r>
            <a:r>
              <a:rPr lang="de-CH" dirty="0" smtClean="0"/>
              <a:t> de la </a:t>
            </a:r>
            <a:r>
              <a:rPr lang="de-CH" dirty="0" err="1" smtClean="0"/>
              <a:t>relève</a:t>
            </a:r>
            <a:r>
              <a:rPr lang="de-CH" dirty="0" smtClean="0"/>
              <a:t> </a:t>
            </a:r>
            <a:r>
              <a:rPr lang="de-CH" dirty="0" err="1" smtClean="0"/>
              <a:t>selon</a:t>
            </a:r>
            <a:r>
              <a:rPr lang="de-CH" dirty="0" smtClean="0"/>
              <a:t> le double </a:t>
            </a:r>
            <a:r>
              <a:rPr lang="de-CH" dirty="0" err="1" smtClean="0"/>
              <a:t>profil</a:t>
            </a:r>
            <a:r>
              <a:rPr lang="de-CH" dirty="0" smtClean="0"/>
              <a:t> de </a:t>
            </a:r>
            <a:r>
              <a:rPr lang="de-CH" dirty="0" err="1" smtClean="0"/>
              <a:t>compétences</a:t>
            </a:r>
            <a:endParaRPr lang="de-CH" dirty="0"/>
          </a:p>
        </p:txBody>
      </p:sp>
      <p:sp>
        <p:nvSpPr>
          <p:cNvPr id="16" name="Inhaltsplatzhalter 15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669996"/>
          </a:xfrm>
        </p:spPr>
        <p:txBody>
          <a:bodyPr/>
          <a:lstStyle/>
          <a:p>
            <a:r>
              <a:rPr lang="fr-CH" dirty="0" smtClean="0"/>
              <a:t>…correspond au profil des deux types d’écoles HES et HEP</a:t>
            </a:r>
          </a:p>
          <a:p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A quoi ressemble une carrière en HE ?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smtClean="0"/>
              <a:t>Noëmi Eglin, 16. April 2018</a:t>
            </a:r>
            <a:endParaRPr lang="de-CH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547664" y="3140968"/>
            <a:ext cx="5698274" cy="2557660"/>
            <a:chOff x="3757095" y="2754856"/>
            <a:chExt cx="4998346" cy="218221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02" t="10311" r="48313" b="66159"/>
            <a:stretch/>
          </p:blipFill>
          <p:spPr bwMode="auto">
            <a:xfrm rot="164008">
              <a:off x="3757095" y="2754856"/>
              <a:ext cx="4998346" cy="2182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ichtungspfeil 9"/>
            <p:cNvSpPr/>
            <p:nvPr/>
          </p:nvSpPr>
          <p:spPr>
            <a:xfrm rot="21136469">
              <a:off x="4076116" y="4009509"/>
              <a:ext cx="904652" cy="192325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FH-Nachwuchs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 rot="649592">
              <a:off x="6969649" y="4263729"/>
              <a:ext cx="636646" cy="288032"/>
            </a:xfrm>
            <a:prstGeom prst="ellipse">
              <a:avLst/>
            </a:prstGeom>
            <a:solidFill>
              <a:srgbClr val="7AF3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>
                  <a:solidFill>
                    <a:srgbClr val="002060"/>
                  </a:solidFill>
                </a:rPr>
                <a:t>Praxis</a:t>
              </a:r>
            </a:p>
          </p:txBody>
        </p:sp>
        <p:sp>
          <p:nvSpPr>
            <p:cNvPr id="12" name="Ellipse 11"/>
            <p:cNvSpPr/>
            <p:nvPr/>
          </p:nvSpPr>
          <p:spPr>
            <a:xfrm rot="21193594">
              <a:off x="5018812" y="3409498"/>
              <a:ext cx="636646" cy="288032"/>
            </a:xfrm>
            <a:prstGeom prst="ellipse">
              <a:avLst/>
            </a:prstGeom>
            <a:solidFill>
              <a:srgbClr val="7AF3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>
                  <a:solidFill>
                    <a:srgbClr val="002060"/>
                  </a:solidFill>
                </a:rPr>
                <a:t>Praxis</a:t>
              </a:r>
            </a:p>
          </p:txBody>
        </p:sp>
        <p:sp>
          <p:nvSpPr>
            <p:cNvPr id="13" name="Ellipse 12"/>
            <p:cNvSpPr/>
            <p:nvPr/>
          </p:nvSpPr>
          <p:spPr>
            <a:xfrm rot="21193594">
              <a:off x="5883467" y="3777857"/>
              <a:ext cx="476578" cy="288032"/>
            </a:xfrm>
            <a:prstGeom prst="ellipse">
              <a:avLst/>
            </a:prstGeom>
            <a:solidFill>
              <a:srgbClr val="F7E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 rot="21193594">
              <a:off x="8118983" y="3248141"/>
              <a:ext cx="476578" cy="288032"/>
            </a:xfrm>
            <a:prstGeom prst="ellipse">
              <a:avLst/>
            </a:prstGeom>
            <a:solidFill>
              <a:srgbClr val="F7E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 rot="21193594">
              <a:off x="5348727" y="4284844"/>
              <a:ext cx="799098" cy="243856"/>
            </a:xfrm>
            <a:prstGeom prst="ellipse">
              <a:avLst/>
            </a:prstGeom>
            <a:solidFill>
              <a:srgbClr val="C0E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700" b="1" dirty="0" smtClean="0">
                  <a:solidFill>
                    <a:srgbClr val="002060"/>
                  </a:solidFill>
                </a:rPr>
                <a:t>Forschung</a:t>
              </a:r>
              <a:endParaRPr lang="de-CH" sz="7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 rot="614694">
              <a:off x="6599816" y="3608900"/>
              <a:ext cx="799098" cy="243856"/>
            </a:xfrm>
            <a:prstGeom prst="ellipse">
              <a:avLst/>
            </a:prstGeom>
            <a:solidFill>
              <a:srgbClr val="C0E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700" b="1" dirty="0" smtClean="0">
                  <a:solidFill>
                    <a:srgbClr val="002060"/>
                  </a:solidFill>
                </a:rPr>
                <a:t>Forschung</a:t>
              </a:r>
              <a:endParaRPr lang="de-CH" sz="7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55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err="1" smtClean="0"/>
              <a:t>L’instrument</a:t>
            </a:r>
            <a:r>
              <a:rPr lang="de-CH" dirty="0" smtClean="0"/>
              <a:t>: </a:t>
            </a:r>
            <a:r>
              <a:rPr lang="de-CH" dirty="0" err="1" smtClean="0"/>
              <a:t>Contributions</a:t>
            </a:r>
            <a:r>
              <a:rPr lang="de-CH" dirty="0" smtClean="0"/>
              <a:t> </a:t>
            </a:r>
            <a:r>
              <a:rPr lang="de-CH" dirty="0" err="1" smtClean="0"/>
              <a:t>liées</a:t>
            </a:r>
            <a:r>
              <a:rPr lang="de-CH" dirty="0" smtClean="0"/>
              <a:t> à des </a:t>
            </a:r>
            <a:r>
              <a:rPr lang="de-CH" dirty="0" err="1" smtClean="0"/>
              <a:t>projets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r>
              <a:rPr lang="de-CH" dirty="0" smtClean="0"/>
              <a:t>La </a:t>
            </a:r>
            <a:r>
              <a:rPr lang="de-CH" dirty="0" err="1" smtClean="0"/>
              <a:t>Confédération</a:t>
            </a:r>
            <a:r>
              <a:rPr lang="de-CH" dirty="0" smtClean="0"/>
              <a:t> </a:t>
            </a:r>
            <a:r>
              <a:rPr lang="de-CH" dirty="0" err="1" smtClean="0"/>
              <a:t>soutient</a:t>
            </a:r>
            <a:r>
              <a:rPr lang="de-CH" dirty="0" smtClean="0"/>
              <a:t> par des </a:t>
            </a:r>
            <a:r>
              <a:rPr lang="de-CH" dirty="0" err="1" smtClean="0"/>
              <a:t>contributions</a:t>
            </a:r>
            <a:r>
              <a:rPr lang="de-CH" dirty="0" smtClean="0"/>
              <a:t> </a:t>
            </a:r>
            <a:r>
              <a:rPr lang="de-CH" b="1" dirty="0" smtClean="0"/>
              <a:t>des </a:t>
            </a:r>
            <a:r>
              <a:rPr lang="de-CH" b="1" dirty="0" err="1" smtClean="0"/>
              <a:t>tâches</a:t>
            </a:r>
            <a:r>
              <a:rPr lang="de-CH" b="1" dirty="0" smtClean="0"/>
              <a:t> </a:t>
            </a:r>
            <a:r>
              <a:rPr lang="de-CH" b="1" dirty="0" err="1" smtClean="0"/>
              <a:t>réputées</a:t>
            </a:r>
            <a:r>
              <a:rPr lang="de-CH" b="1" dirty="0" smtClean="0"/>
              <a:t> </a:t>
            </a:r>
            <a:r>
              <a:rPr lang="de-CH" b="1" dirty="0" err="1" smtClean="0"/>
              <a:t>présenter</a:t>
            </a:r>
            <a:r>
              <a:rPr lang="de-CH" b="1" dirty="0" smtClean="0"/>
              <a:t> </a:t>
            </a:r>
            <a:r>
              <a:rPr lang="de-CH" b="1" dirty="0" err="1" smtClean="0"/>
              <a:t>un</a:t>
            </a:r>
            <a:r>
              <a:rPr lang="de-CH" b="1" dirty="0" smtClean="0"/>
              <a:t> </a:t>
            </a:r>
            <a:r>
              <a:rPr lang="de-CH" b="1" dirty="0" err="1" smtClean="0"/>
              <a:t>intérêt</a:t>
            </a:r>
            <a:r>
              <a:rPr lang="de-CH" b="1" dirty="0" smtClean="0"/>
              <a:t> </a:t>
            </a:r>
            <a:r>
              <a:rPr lang="de-CH" b="1" dirty="0" err="1" smtClean="0"/>
              <a:t>dans</a:t>
            </a:r>
            <a:r>
              <a:rPr lang="de-CH" b="1" dirty="0" smtClean="0"/>
              <a:t> le </a:t>
            </a:r>
            <a:r>
              <a:rPr lang="de-CH" b="1" dirty="0" err="1" smtClean="0"/>
              <a:t>système</a:t>
            </a:r>
            <a:r>
              <a:rPr lang="de-CH" b="1" dirty="0" smtClean="0"/>
              <a:t> des </a:t>
            </a:r>
            <a:r>
              <a:rPr lang="de-CH" b="1" dirty="0" err="1" smtClean="0"/>
              <a:t>hautes</a:t>
            </a:r>
            <a:r>
              <a:rPr lang="de-CH" b="1" dirty="0" smtClean="0"/>
              <a:t> </a:t>
            </a:r>
            <a:r>
              <a:rPr lang="de-CH" b="1" dirty="0" err="1" smtClean="0"/>
              <a:t>écoles</a:t>
            </a:r>
            <a:r>
              <a:rPr lang="de-CH" dirty="0" smtClean="0"/>
              <a:t> </a:t>
            </a:r>
            <a:r>
              <a:rPr lang="de-CH" dirty="0" err="1" smtClean="0"/>
              <a:t>selon</a:t>
            </a:r>
            <a:r>
              <a:rPr lang="de-CH" dirty="0" smtClean="0"/>
              <a:t> </a:t>
            </a:r>
            <a:r>
              <a:rPr lang="de-CH" dirty="0" err="1" smtClean="0"/>
              <a:t>l’art</a:t>
            </a:r>
            <a:r>
              <a:rPr lang="de-CH" dirty="0" smtClean="0"/>
              <a:t>. 59 LEHE</a:t>
            </a:r>
          </a:p>
          <a:p>
            <a:r>
              <a:rPr lang="de-CH" sz="1200" dirty="0" smtClean="0"/>
              <a:t>(</a:t>
            </a:r>
            <a:r>
              <a:rPr lang="de-CH" sz="1200" dirty="0" err="1" smtClean="0"/>
              <a:t>Loi</a:t>
            </a:r>
            <a:r>
              <a:rPr lang="de-CH" sz="1200" dirty="0" smtClean="0"/>
              <a:t> </a:t>
            </a:r>
            <a:r>
              <a:rPr lang="de-CH" sz="1200" dirty="0" err="1" smtClean="0"/>
              <a:t>sur</a:t>
            </a:r>
            <a:r>
              <a:rPr lang="de-CH" sz="1200" dirty="0" smtClean="0"/>
              <a:t> </a:t>
            </a:r>
            <a:r>
              <a:rPr lang="de-CH" sz="1200" dirty="0" err="1" smtClean="0"/>
              <a:t>l’encouragement</a:t>
            </a:r>
            <a:r>
              <a:rPr lang="de-CH" sz="1200" dirty="0"/>
              <a:t> </a:t>
            </a:r>
            <a:r>
              <a:rPr lang="de-CH" sz="1200" dirty="0" smtClean="0"/>
              <a:t>et la </a:t>
            </a:r>
            <a:r>
              <a:rPr lang="de-CH" sz="1200" dirty="0" err="1" smtClean="0"/>
              <a:t>coordination</a:t>
            </a:r>
            <a:r>
              <a:rPr lang="de-CH" sz="1200" dirty="0" smtClean="0"/>
              <a:t> des </a:t>
            </a:r>
            <a:r>
              <a:rPr lang="de-CH" sz="1200" dirty="0" err="1" smtClean="0"/>
              <a:t>hautes</a:t>
            </a:r>
            <a:r>
              <a:rPr lang="de-CH" sz="1200" dirty="0" smtClean="0"/>
              <a:t> </a:t>
            </a:r>
            <a:r>
              <a:rPr lang="de-CH" sz="1200" dirty="0" err="1" smtClean="0"/>
              <a:t>écoles</a:t>
            </a:r>
            <a:r>
              <a:rPr lang="de-CH" sz="1200" dirty="0" smtClean="0"/>
              <a:t>)</a:t>
            </a:r>
            <a:r>
              <a:rPr lang="de-CH" dirty="0" smtClean="0"/>
              <a:t>.</a:t>
            </a:r>
          </a:p>
          <a:p>
            <a:r>
              <a:rPr lang="de-CH" dirty="0" smtClean="0"/>
              <a:t>Les </a:t>
            </a:r>
            <a:r>
              <a:rPr lang="de-CH" dirty="0" err="1" smtClean="0"/>
              <a:t>programmes</a:t>
            </a:r>
            <a:r>
              <a:rPr lang="de-CH" dirty="0" smtClean="0"/>
              <a:t> </a:t>
            </a:r>
            <a:r>
              <a:rPr lang="de-CH" dirty="0" err="1" smtClean="0"/>
              <a:t>correspondant</a:t>
            </a:r>
            <a:r>
              <a:rPr lang="de-CH" dirty="0" smtClean="0"/>
              <a:t> (</a:t>
            </a:r>
            <a:r>
              <a:rPr lang="de-CH" dirty="0" err="1" smtClean="0"/>
              <a:t>PgB</a:t>
            </a:r>
            <a:r>
              <a:rPr lang="de-CH" dirty="0" smtClean="0"/>
              <a:t>) </a:t>
            </a:r>
            <a:r>
              <a:rPr lang="de-CH" dirty="0" err="1" smtClean="0"/>
              <a:t>sont</a:t>
            </a:r>
            <a:r>
              <a:rPr lang="de-CH" dirty="0" smtClean="0"/>
              <a:t> </a:t>
            </a:r>
            <a:r>
              <a:rPr lang="de-CH" dirty="0" err="1" smtClean="0"/>
              <a:t>limités</a:t>
            </a:r>
            <a:r>
              <a:rPr lang="de-CH" dirty="0" smtClean="0"/>
              <a:t> à 4 ans. </a:t>
            </a:r>
          </a:p>
          <a:p>
            <a:pPr>
              <a:tabLst>
                <a:tab pos="269875" algn="l"/>
              </a:tabLst>
            </a:pPr>
            <a:r>
              <a:rPr lang="de-CH" dirty="0" smtClean="0"/>
              <a:t>    </a:t>
            </a:r>
          </a:p>
          <a:p>
            <a:pPr>
              <a:tabLst>
                <a:tab pos="269875" algn="l"/>
              </a:tabLst>
            </a:pPr>
            <a:r>
              <a:rPr lang="de-CH" b="1" dirty="0" err="1" smtClean="0">
                <a:solidFill>
                  <a:srgbClr val="FF0000"/>
                </a:solidFill>
              </a:rPr>
              <a:t>swissuniversities</a:t>
            </a:r>
            <a:r>
              <a:rPr lang="de-CH" dirty="0" smtClean="0"/>
              <a:t> </a:t>
            </a:r>
            <a:r>
              <a:rPr lang="de-CH" dirty="0" err="1" smtClean="0"/>
              <a:t>assume</a:t>
            </a:r>
            <a:r>
              <a:rPr lang="de-CH" dirty="0" smtClean="0"/>
              <a:t> </a:t>
            </a:r>
            <a:r>
              <a:rPr lang="de-CH" dirty="0" err="1" smtClean="0"/>
              <a:t>dans</a:t>
            </a:r>
            <a:r>
              <a:rPr lang="de-CH" dirty="0" smtClean="0"/>
              <a:t> </a:t>
            </a:r>
            <a:r>
              <a:rPr lang="de-CH" dirty="0" err="1" smtClean="0"/>
              <a:t>ce</a:t>
            </a:r>
            <a:r>
              <a:rPr lang="de-CH" dirty="0" smtClean="0"/>
              <a:t> </a:t>
            </a:r>
            <a:r>
              <a:rPr lang="de-CH" dirty="0" err="1" smtClean="0"/>
              <a:t>contexte</a:t>
            </a:r>
            <a:r>
              <a:rPr lang="de-CH" dirty="0" smtClean="0"/>
              <a:t> les </a:t>
            </a:r>
            <a:r>
              <a:rPr lang="de-CH" dirty="0" err="1" smtClean="0"/>
              <a:t>tâches</a:t>
            </a:r>
            <a:r>
              <a:rPr lang="de-CH" dirty="0" smtClean="0"/>
              <a:t> </a:t>
            </a:r>
            <a:r>
              <a:rPr lang="de-CH" dirty="0" err="1" smtClean="0"/>
              <a:t>suivantes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de-CH" dirty="0" smtClean="0"/>
              <a:t>Elle </a:t>
            </a:r>
            <a:r>
              <a:rPr lang="de-CH" dirty="0" err="1" smtClean="0"/>
              <a:t>soumet</a:t>
            </a:r>
            <a:r>
              <a:rPr lang="de-CH" dirty="0" smtClean="0"/>
              <a:t> au Conseil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des </a:t>
            </a:r>
            <a:r>
              <a:rPr lang="de-CH" dirty="0" err="1" smtClean="0"/>
              <a:t>propositions</a:t>
            </a:r>
            <a:r>
              <a:rPr lang="de-CH" dirty="0" smtClean="0"/>
              <a:t> de </a:t>
            </a:r>
            <a:r>
              <a:rPr lang="de-CH" dirty="0" err="1" smtClean="0"/>
              <a:t>programmes</a:t>
            </a:r>
            <a:r>
              <a:rPr lang="de-CH" dirty="0" smtClean="0"/>
              <a:t> (</a:t>
            </a:r>
            <a:r>
              <a:rPr lang="de-CH" dirty="0" err="1" smtClean="0"/>
              <a:t>PgB</a:t>
            </a:r>
            <a:r>
              <a:rPr lang="de-CH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de-CH" dirty="0" smtClean="0"/>
              <a:t>Elle </a:t>
            </a:r>
            <a:r>
              <a:rPr lang="de-CH" dirty="0" err="1" smtClean="0"/>
              <a:t>coordonne</a:t>
            </a:r>
            <a:r>
              <a:rPr lang="de-CH" dirty="0" smtClean="0"/>
              <a:t> </a:t>
            </a:r>
            <a:r>
              <a:rPr lang="de-CH" dirty="0" err="1" smtClean="0"/>
              <a:t>ces</a:t>
            </a:r>
            <a:r>
              <a:rPr lang="de-CH" dirty="0" smtClean="0"/>
              <a:t> </a:t>
            </a:r>
            <a:r>
              <a:rPr lang="de-CH" dirty="0" err="1" smtClean="0"/>
              <a:t>programmes</a:t>
            </a:r>
            <a:r>
              <a:rPr lang="de-CH" dirty="0" smtClean="0"/>
              <a:t> (</a:t>
            </a:r>
            <a:r>
              <a:rPr lang="de-CH" dirty="0" err="1" smtClean="0"/>
              <a:t>PgB</a:t>
            </a:r>
            <a:r>
              <a:rPr lang="de-CH" dirty="0" smtClean="0"/>
              <a:t>)</a:t>
            </a:r>
          </a:p>
          <a:p>
            <a:pPr>
              <a:tabLst>
                <a:tab pos="269875" algn="l"/>
              </a:tabLst>
            </a:pPr>
            <a:endParaRPr lang="de-CH" dirty="0"/>
          </a:p>
          <a:p>
            <a:pPr>
              <a:tabLst>
                <a:tab pos="269875" algn="l"/>
              </a:tabLst>
            </a:pPr>
            <a:r>
              <a:rPr lang="de-CH" dirty="0" smtClean="0"/>
              <a:t>Dans la </a:t>
            </a:r>
            <a:r>
              <a:rPr lang="de-CH" dirty="0" err="1" smtClean="0"/>
              <a:t>période</a:t>
            </a:r>
            <a:r>
              <a:rPr lang="de-CH" dirty="0" smtClean="0"/>
              <a:t> 2017 à 2020, le Conseil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r>
              <a:rPr lang="de-CH" dirty="0" smtClean="0"/>
              <a:t> a </a:t>
            </a:r>
            <a:r>
              <a:rPr lang="de-CH" dirty="0" err="1" smtClean="0"/>
              <a:t>adopté</a:t>
            </a:r>
            <a:r>
              <a:rPr lang="de-CH" dirty="0" smtClean="0"/>
              <a:t> 15 </a:t>
            </a:r>
            <a:r>
              <a:rPr lang="de-CH" dirty="0" err="1" smtClean="0"/>
              <a:t>programmes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/>
              <a:t>PgB</a:t>
            </a:r>
            <a:r>
              <a:rPr lang="de-CH" dirty="0"/>
              <a:t>) </a:t>
            </a:r>
            <a:r>
              <a:rPr lang="de-CH" dirty="0" smtClean="0"/>
              <a:t>– </a:t>
            </a:r>
            <a:r>
              <a:rPr lang="de-CH" dirty="0" err="1" smtClean="0"/>
              <a:t>dont</a:t>
            </a:r>
            <a:r>
              <a:rPr lang="de-CH" dirty="0" smtClean="0"/>
              <a:t> </a:t>
            </a:r>
            <a:r>
              <a:rPr lang="de-CH" b="1" dirty="0" smtClean="0"/>
              <a:t>«Programme-</a:t>
            </a:r>
            <a:r>
              <a:rPr lang="de-CH" b="1" dirty="0" err="1" smtClean="0"/>
              <a:t>pilote</a:t>
            </a:r>
            <a:r>
              <a:rPr lang="de-CH" b="1" dirty="0" smtClean="0"/>
              <a:t> </a:t>
            </a:r>
            <a:r>
              <a:rPr lang="de-CH" b="1" dirty="0" err="1" smtClean="0"/>
              <a:t>visant</a:t>
            </a:r>
            <a:r>
              <a:rPr lang="de-CH" b="1" dirty="0" smtClean="0"/>
              <a:t> à </a:t>
            </a:r>
            <a:r>
              <a:rPr lang="de-CH" b="1" dirty="0" err="1" smtClean="0"/>
              <a:t>renforcer</a:t>
            </a:r>
            <a:r>
              <a:rPr lang="de-CH" b="1" dirty="0" smtClean="0"/>
              <a:t> le double </a:t>
            </a:r>
            <a:r>
              <a:rPr lang="de-CH" b="1" dirty="0" err="1" smtClean="0"/>
              <a:t>profil</a:t>
            </a:r>
            <a:r>
              <a:rPr lang="de-CH" b="1" dirty="0" smtClean="0"/>
              <a:t> de </a:t>
            </a:r>
            <a:r>
              <a:rPr lang="de-CH" b="1" dirty="0" err="1" smtClean="0"/>
              <a:t>compétences</a:t>
            </a:r>
            <a:r>
              <a:rPr lang="de-CH" b="1" dirty="0" smtClean="0"/>
              <a:t> des HES et HEP» </a:t>
            </a:r>
            <a:endParaRPr lang="de-CH" dirty="0" smtClean="0"/>
          </a:p>
          <a:p>
            <a:pPr>
              <a:tabLst>
                <a:tab pos="269875" algn="l"/>
              </a:tabLst>
            </a:pPr>
            <a:endParaRPr lang="de-CH" dirty="0" smtClean="0"/>
          </a:p>
          <a:p>
            <a:pPr>
              <a:tabLst>
                <a:tab pos="269875" algn="l"/>
              </a:tabLst>
            </a:pPr>
            <a:r>
              <a:rPr lang="de-CH" dirty="0" smtClean="0"/>
              <a:t>Volume </a:t>
            </a:r>
            <a:r>
              <a:rPr lang="de-CH" dirty="0" err="1" smtClean="0"/>
              <a:t>financier</a:t>
            </a:r>
            <a:r>
              <a:rPr lang="de-CH" dirty="0" smtClean="0"/>
              <a:t> du P-11 (2017-2020):</a:t>
            </a:r>
          </a:p>
          <a:p>
            <a:pPr>
              <a:tabLst>
                <a:tab pos="269875" algn="l"/>
              </a:tabLst>
            </a:pPr>
            <a:r>
              <a:rPr lang="de-CH" dirty="0" smtClean="0"/>
              <a:t>CHF </a:t>
            </a:r>
            <a:r>
              <a:rPr lang="de-CH" dirty="0"/>
              <a:t>7 </a:t>
            </a:r>
            <a:r>
              <a:rPr lang="de-CH" dirty="0" smtClean="0"/>
              <a:t>Mio. de la </a:t>
            </a:r>
            <a:r>
              <a:rPr lang="de-CH" dirty="0" err="1" smtClean="0"/>
              <a:t>Confédération</a:t>
            </a:r>
            <a:endParaRPr lang="de-CH" dirty="0" smtClean="0"/>
          </a:p>
          <a:p>
            <a:pPr>
              <a:tabLst>
                <a:tab pos="269875" algn="l"/>
              </a:tabLst>
            </a:pPr>
            <a:r>
              <a:rPr lang="de-CH" dirty="0" err="1" smtClean="0"/>
              <a:t>Autant</a:t>
            </a:r>
            <a:r>
              <a:rPr lang="de-CH" dirty="0" smtClean="0"/>
              <a:t> de </a:t>
            </a:r>
            <a:r>
              <a:rPr lang="de-CH" dirty="0" err="1" smtClean="0"/>
              <a:t>fonds</a:t>
            </a:r>
            <a:r>
              <a:rPr lang="de-CH" dirty="0" smtClean="0"/>
              <a:t> propres des </a:t>
            </a:r>
            <a:r>
              <a:rPr lang="de-CH" dirty="0" err="1" smtClean="0"/>
              <a:t>hautes</a:t>
            </a:r>
            <a:r>
              <a:rPr lang="de-CH" dirty="0" smtClean="0"/>
              <a:t> </a:t>
            </a:r>
            <a:r>
              <a:rPr lang="de-CH" dirty="0" err="1" smtClean="0"/>
              <a:t>écoles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de-CH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dirty="0" err="1" smtClean="0"/>
              <a:t>Noëmi</a:t>
            </a:r>
            <a:r>
              <a:rPr lang="de-DE" noProof="0" dirty="0" smtClean="0"/>
              <a:t>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9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6834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U_PPT_v3">
  <a:themeElements>
    <a:clrScheme name="SwissUniversitite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1A27"/>
      </a:accent1>
      <a:accent2>
        <a:srgbClr val="961A2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0" ma:contentTypeDescription="Crée un document." ma:contentTypeScope="" ma:versionID="539deb1268fae099756ea58d54129b31">
  <xsd:schema xmlns:xsd="http://www.w3.org/2001/XMLSchema" xmlns:xs="http://www.w3.org/2001/XMLSchema" xmlns:p="http://schemas.microsoft.com/office/2006/metadata/properties" xmlns:ns2="97cc29bd-3a62-4e66-8107-1b8b35c0b76d" targetNamespace="http://schemas.microsoft.com/office/2006/metadata/properties" ma:root="true" ma:fieldsID="ffcc5ec4a3d2a4b20c863385b70406c1" ns2:_="">
    <xsd:import namespace="97cc29bd-3a62-4e66-8107-1b8b35c0b7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c29bd-3a62-4e66-8107-1b8b35c0b7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064842-52F9-4623-A943-3CDD60AF1C7B}"/>
</file>

<file path=customXml/itemProps2.xml><?xml version="1.0" encoding="utf-8"?>
<ds:datastoreItem xmlns:ds="http://schemas.openxmlformats.org/officeDocument/2006/customXml" ds:itemID="{E58D1C62-9927-49C5-B5AB-41B6D3A99E01}"/>
</file>

<file path=customXml/itemProps3.xml><?xml version="1.0" encoding="utf-8"?>
<ds:datastoreItem xmlns:ds="http://schemas.openxmlformats.org/officeDocument/2006/customXml" ds:itemID="{C1313ABA-075D-480C-8BB6-FD8B107CFB6B}"/>
</file>

<file path=customXml/itemProps4.xml><?xml version="1.0" encoding="utf-8"?>
<ds:datastoreItem xmlns:ds="http://schemas.openxmlformats.org/officeDocument/2006/customXml" ds:itemID="{889D030B-93CE-4F6D-8171-79424EE15921}"/>
</file>

<file path=docProps/app.xml><?xml version="1.0" encoding="utf-8"?>
<Properties xmlns="http://schemas.openxmlformats.org/officeDocument/2006/extended-properties" xmlns:vt="http://schemas.openxmlformats.org/officeDocument/2006/docPropsVTypes">
  <Template>SWU_Präsentation_de</Template>
  <TotalTime>0</TotalTime>
  <Words>921</Words>
  <Application>Microsoft Office PowerPoint</Application>
  <PresentationFormat>Affichage à l'écran (4:3)</PresentationFormat>
  <Paragraphs>194</Paragraphs>
  <Slides>17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SWU_PPT_v3</vt:lpstr>
      <vt:lpstr>Présentation PowerPoint</vt:lpstr>
      <vt:lpstr>01 L’espace des hautes écoles suisses et le rôle de swissuniversities   02 Encouragement de la relève comme dossier politique    03 Le programme P-11 – Programme-pilote visant à renforcer le double profil de compétences des HES et HES: Objectifs des programmes-pilotes soutenus  04 Perspectives   </vt:lpstr>
      <vt:lpstr>L’espace des hautes écoles suisses et le rôle de swissuniversities</vt:lpstr>
      <vt:lpstr>Structure depuis le 1.1.2015</vt:lpstr>
      <vt:lpstr>swissuniversities</vt:lpstr>
      <vt:lpstr>swissuniversities</vt:lpstr>
      <vt:lpstr>Encouragement de la relève comme dossier politique</vt:lpstr>
      <vt:lpstr>Le problème: encouragement de la relève selon le double profil de compétences</vt:lpstr>
      <vt:lpstr>L’instrument: Contributions liées à des projets</vt:lpstr>
      <vt:lpstr>Programme-pilote visant à renforcer le double profil de compétences des HES et HES</vt:lpstr>
      <vt:lpstr>Principes du programme P-11</vt:lpstr>
      <vt:lpstr>Les responsabilités</vt:lpstr>
      <vt:lpstr>Die 8 geförderten Pilotprogramme</vt:lpstr>
      <vt:lpstr>Perspectives </vt:lpstr>
      <vt:lpstr>Travail durant la période du P-11 et au-delà</vt:lpstr>
      <vt:lpstr>Personne de contact</vt:lpstr>
      <vt:lpstr>Merci pour votre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Schläpfer</dc:creator>
  <cp:lastModifiedBy>Grand Olivier</cp:lastModifiedBy>
  <cp:revision>17</cp:revision>
  <dcterms:created xsi:type="dcterms:W3CDTF">2018-04-03T15:26:29Z</dcterms:created>
  <dcterms:modified xsi:type="dcterms:W3CDTF">2018-04-11T05:58:44Z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0x01010097BB91926D3FD840BC2F1C7F23499AB6</vt:lpwstr>
  </property>
  <property fmtid="{D5CDD505-2E9C-101B-9397-08002B2CF9AE}" pid="3" name="_AdHocReviewCycleID">
    <vt:i4>-2021430470</vt:i4>
  </property>
  <property fmtid="{D5CDD505-2E9C-101B-9397-08002B2CF9AE}" pid="4" name="_NewReviewCycle">
    <vt:lpwstr/>
  </property>
  <property fmtid="{D5CDD505-2E9C-101B-9397-08002B2CF9AE}" pid="5" name="_EmailSubject">
    <vt:lpwstr>C2SW: Documentation de la journée Kick-Off</vt:lpwstr>
  </property>
  <property fmtid="{D5CDD505-2E9C-101B-9397-08002B2CF9AE}" pid="6" name="_AuthorEmail">
    <vt:lpwstr>evelyne.thoennissen@hevs.ch</vt:lpwstr>
  </property>
  <property fmtid="{D5CDD505-2E9C-101B-9397-08002B2CF9AE}" pid="7" name="_AuthorEmailDisplayName">
    <vt:lpwstr>Evelyne Thoennissen</vt:lpwstr>
  </property>
</Properties>
</file>