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75" r:id="rId3"/>
    <p:sldId id="276" r:id="rId4"/>
    <p:sldId id="277" r:id="rId5"/>
    <p:sldId id="279" r:id="rId6"/>
    <p:sldId id="280" r:id="rId7"/>
    <p:sldId id="281" r:id="rId8"/>
    <p:sldId id="283" r:id="rId9"/>
    <p:sldId id="282" r:id="rId10"/>
    <p:sldId id="284" r:id="rId11"/>
    <p:sldId id="292" r:id="rId12"/>
    <p:sldId id="293" r:id="rId13"/>
    <p:sldId id="294" r:id="rId14"/>
    <p:sldId id="295" r:id="rId15"/>
    <p:sldId id="296" r:id="rId16"/>
    <p:sldId id="297" r:id="rId17"/>
    <p:sldId id="298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>
          <p15:clr>
            <a:srgbClr val="A4A3A4"/>
          </p15:clr>
        </p15:guide>
        <p15:guide id="2" orient="horz" pos="651">
          <p15:clr>
            <a:srgbClr val="A4A3A4"/>
          </p15:clr>
        </p15:guide>
        <p15:guide id="3" orient="horz" pos="3867">
          <p15:clr>
            <a:srgbClr val="A4A3A4"/>
          </p15:clr>
        </p15:guide>
        <p15:guide id="4" orient="horz" pos="1616">
          <p15:clr>
            <a:srgbClr val="A4A3A4"/>
          </p15:clr>
        </p15:guide>
        <p15:guide id="5" orient="horz" pos="4191">
          <p15:clr>
            <a:srgbClr val="A4A3A4"/>
          </p15:clr>
        </p15:guide>
        <p15:guide id="6" pos="272">
          <p15:clr>
            <a:srgbClr val="A4A3A4"/>
          </p15:clr>
        </p15:guide>
        <p15:guide id="7" pos="2971">
          <p15:clr>
            <a:srgbClr val="A4A3A4"/>
          </p15:clr>
        </p15:guide>
        <p15:guide id="8" pos="5489">
          <p15:clr>
            <a:srgbClr val="A4A3A4"/>
          </p15:clr>
        </p15:guide>
        <p15:guide id="9" pos="27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686868"/>
    <a:srgbClr val="999999"/>
    <a:srgbClr val="666666"/>
    <a:srgbClr val="333333"/>
    <a:srgbClr val="000000"/>
    <a:srgbClr val="FFD1D4"/>
    <a:srgbClr val="FFA4A9"/>
    <a:srgbClr val="FF767D"/>
    <a:srgbClr val="FF4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987" autoAdjust="0"/>
    <p:restoredTop sz="89049" autoAdjust="0"/>
  </p:normalViewPr>
  <p:slideViewPr>
    <p:cSldViewPr>
      <p:cViewPr varScale="1">
        <p:scale>
          <a:sx n="33" d="100"/>
          <a:sy n="33" d="100"/>
        </p:scale>
        <p:origin x="33" y="633"/>
      </p:cViewPr>
      <p:guideLst>
        <p:guide orient="horz" pos="1117"/>
        <p:guide orient="horz" pos="651"/>
        <p:guide orient="horz" pos="3867"/>
        <p:guide orient="horz" pos="1616"/>
        <p:guide orient="horz" pos="4191"/>
        <p:guide pos="272"/>
        <p:guide pos="2971"/>
        <p:guide pos="5489"/>
        <p:guide pos="27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0F416-468D-4A62-A0A4-747B2CA98021}" type="datetimeFigureOut">
              <a:rPr lang="de-CH" smtClean="0"/>
              <a:pPr/>
              <a:t>11.04.2018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7CB01-0AF3-47A0-9268-848F28D3175F}" type="slidenum">
              <a:rPr lang="de-CH" smtClean="0"/>
              <a:pPr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004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4517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5486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4171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43293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5212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5218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3371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7687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3240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8914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5910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8282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CH" baseline="0" dirty="0" smtClean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555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34933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448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254001" y="4343399"/>
            <a:ext cx="6602412" cy="479901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endParaRPr kumimoji="0" lang="fr-CH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0451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sz="1200" dirty="0" smtClean="0"/>
          </a:p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Pilotprogramme zur Stärkung des doppelten Kompetenzprofils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Noëmi Eglin, 16. April 2018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991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2929705"/>
            <a:ext cx="8281988" cy="2803551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4000" b="0" spc="4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pic>
        <p:nvPicPr>
          <p:cNvPr id="1026" name="Picture 2" descr="X:\710180_Eclat - SWU\produktion\images\SWU_Logo_rot_rgb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033463"/>
            <a:ext cx="4500000" cy="54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platzhalter 2"/>
          <p:cNvSpPr>
            <a:spLocks noGrp="1"/>
          </p:cNvSpPr>
          <p:nvPr>
            <p:ph type="body" idx="1"/>
          </p:nvPr>
        </p:nvSpPr>
        <p:spPr>
          <a:xfrm>
            <a:off x="431800" y="2523333"/>
            <a:ext cx="8281987" cy="24569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5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Rechteck 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231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31800" y="404813"/>
            <a:ext cx="3995738" cy="360362"/>
          </a:xfrm>
        </p:spPr>
        <p:txBody>
          <a:bodyPr/>
          <a:lstStyle/>
          <a:p>
            <a:pPr lvl="0"/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Noëmi Eglin, 16. April 2018</a:t>
            </a:r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 dirty="0" smtClean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5FEC3FD5-3473-48A6-ACC3-911A05F5A112}" type="slidenum">
              <a:rPr lang="fr-CH" noProof="0" smtClean="0"/>
              <a:pPr algn="r"/>
              <a:t>‹N°›</a:t>
            </a:fld>
            <a:endParaRPr lang="fr-CH" noProof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351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1800"/>
              </a:lnSpc>
              <a:buFont typeface="Arial" pitchFamily="34" charset="0"/>
              <a:buChar char="•"/>
              <a:defRPr sz="1250" baseline="0"/>
            </a:lvl3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Noëmi Eglin, 16. April 2018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321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31800" y="404813"/>
            <a:ext cx="3995738" cy="360362"/>
          </a:xfrm>
        </p:spPr>
        <p:txBody>
          <a:bodyPr/>
          <a:lstStyle/>
          <a:p>
            <a:pPr lvl="0"/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Noëmi Eglin, 16. April 2018</a:t>
            </a:r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 dirty="0" smtClean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5FEC3FD5-3473-48A6-ACC3-911A05F5A112}" type="slidenum">
              <a:rPr lang="fr-CH" noProof="0" smtClean="0"/>
              <a:pPr algn="r"/>
              <a:t>‹N°›</a:t>
            </a:fld>
            <a:endParaRPr lang="fr-CH" noProof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9603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31800" y="404813"/>
            <a:ext cx="3995738" cy="360362"/>
          </a:xfrm>
        </p:spPr>
        <p:txBody>
          <a:bodyPr/>
          <a:lstStyle/>
          <a:p>
            <a:pPr lvl="0"/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Noëmi Eglin, 16. April 2018</a:t>
            </a:r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 dirty="0" smtClean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5FEC3FD5-3473-48A6-ACC3-911A05F5A112}" type="slidenum">
              <a:rPr lang="fr-CH" noProof="0" smtClean="0"/>
              <a:pPr algn="r"/>
              <a:t>‹N°›</a:t>
            </a:fld>
            <a:endParaRPr lang="fr-CH" noProof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361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31800" y="404813"/>
            <a:ext cx="3995738" cy="360362"/>
          </a:xfrm>
        </p:spPr>
        <p:txBody>
          <a:bodyPr/>
          <a:lstStyle/>
          <a:p>
            <a:pPr lvl="0"/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Noëmi Eglin, 16. April 2018</a:t>
            </a:r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 dirty="0" smtClean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5FEC3FD5-3473-48A6-ACC3-911A05F5A112}" type="slidenum">
              <a:rPr lang="fr-CH" noProof="0" smtClean="0"/>
              <a:pPr algn="r"/>
              <a:t>‹N°›</a:t>
            </a:fld>
            <a:endParaRPr lang="fr-CH" noProof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341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31800" y="404813"/>
            <a:ext cx="3995738" cy="360362"/>
          </a:xfrm>
        </p:spPr>
        <p:txBody>
          <a:bodyPr/>
          <a:lstStyle/>
          <a:p>
            <a:pPr lvl="0"/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Noëmi Eglin, 16. April 2018</a:t>
            </a:r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 dirty="0" smtClean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5FEC3FD5-3473-48A6-ACC3-911A05F5A112}" type="slidenum">
              <a:rPr lang="fr-CH" noProof="0" smtClean="0"/>
              <a:pPr algn="r"/>
              <a:t>‹N°›</a:t>
            </a:fld>
            <a:endParaRPr lang="fr-CH" noProof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440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DE" noProof="0" dirty="0" smtClean="0"/>
              <a:t>Titelmasterformat durch Klicken bearbeiten</a:t>
            </a:r>
            <a:endParaRPr lang="fr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36732"/>
            <a:ext cx="3995738" cy="4365625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tabLst>
                <a:tab pos="396000" algn="l"/>
              </a:tabLst>
              <a:defRPr sz="1250" baseline="0"/>
            </a:lvl1pPr>
            <a:lvl2pPr marL="738900" indent="-342900">
              <a:lnSpc>
                <a:spcPts val="1600"/>
              </a:lnSpc>
              <a:buFont typeface="+mj-lt"/>
              <a:buAutoNum type="alphaLcParenR"/>
              <a:defRPr sz="1250" baseline="0"/>
            </a:lvl2pPr>
            <a:lvl3pPr marL="1008000" indent="-144000">
              <a:lnSpc>
                <a:spcPts val="1600"/>
              </a:lnSpc>
              <a:buFont typeface="Arial" pitchFamily="34" charset="0"/>
              <a:buChar char="•"/>
              <a:defRPr sz="1250" baseline="0"/>
            </a:lvl3pPr>
            <a:lvl5pPr>
              <a:lnSpc>
                <a:spcPts val="1600"/>
              </a:lnSpc>
              <a:defRPr sz="1250" baseline="0"/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fr-CH" noProof="0" smtClean="0"/>
              <a:pPr/>
              <a:t>‹N°›</a:t>
            </a:fld>
            <a:endParaRPr lang="fr-CH" noProof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9" name="Inhaltsplatzhalter 2"/>
          <p:cNvSpPr>
            <a:spLocks noGrp="1"/>
          </p:cNvSpPr>
          <p:nvPr>
            <p:ph idx="13"/>
          </p:nvPr>
        </p:nvSpPr>
        <p:spPr>
          <a:xfrm>
            <a:off x="4716463" y="1735200"/>
            <a:ext cx="3995738" cy="4365625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tabLst>
                <a:tab pos="396000" algn="l"/>
              </a:tabLst>
              <a:defRPr sz="1250" baseline="0"/>
            </a:lvl1pPr>
            <a:lvl2pPr marL="738900" indent="-342900">
              <a:lnSpc>
                <a:spcPts val="1600"/>
              </a:lnSpc>
              <a:buFont typeface="+mj-lt"/>
              <a:buAutoNum type="alphaLcParenR"/>
              <a:defRPr sz="1250" baseline="0"/>
            </a:lvl2pPr>
            <a:lvl3pPr marL="1008000" indent="-144000">
              <a:lnSpc>
                <a:spcPts val="1600"/>
              </a:lnSpc>
              <a:buFont typeface="Arial" pitchFamily="34" charset="0"/>
              <a:buChar char="•"/>
              <a:defRPr sz="1250" baseline="0"/>
            </a:lvl3pPr>
            <a:lvl5pPr>
              <a:lnSpc>
                <a:spcPts val="1600"/>
              </a:lnSpc>
              <a:defRPr sz="1250" baseline="0"/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4" hasCustomPrompt="1"/>
          </p:nvPr>
        </p:nvSpPr>
        <p:spPr>
          <a:xfrm>
            <a:off x="432000" y="108000"/>
            <a:ext cx="6300000" cy="216000"/>
          </a:xfrm>
        </p:spPr>
        <p:txBody>
          <a:bodyPr/>
          <a:lstStyle>
            <a:lvl1pPr marL="0" indent="0"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CH" dirty="0" smtClean="0"/>
              <a:t>Pilotprogramme zur Stärkung des doppelten Kompetenzprofils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19708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Farbi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1647655"/>
            <a:ext cx="8281988" cy="1651424"/>
          </a:xfrm>
        </p:spPr>
        <p:txBody>
          <a:bodyPr anchor="t" anchorCtr="0">
            <a:noAutofit/>
          </a:bodyPr>
          <a:lstStyle>
            <a:lvl1pPr>
              <a:lnSpc>
                <a:spcPts val="4800"/>
              </a:lnSpc>
              <a:defRPr sz="4000" b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idx="1"/>
          </p:nvPr>
        </p:nvSpPr>
        <p:spPr>
          <a:xfrm>
            <a:off x="431800" y="971204"/>
            <a:ext cx="8281987" cy="327014"/>
          </a:xfrm>
        </p:spPr>
        <p:txBody>
          <a:bodyPr anchor="t" anchorCtr="0"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144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S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1647655"/>
            <a:ext cx="8281988" cy="4491208"/>
          </a:xfrm>
        </p:spPr>
        <p:txBody>
          <a:bodyPr anchor="t" anchorCtr="0">
            <a:noAutofit/>
          </a:bodyPr>
          <a:lstStyle>
            <a:lvl1pPr>
              <a:lnSpc>
                <a:spcPts val="4800"/>
              </a:lnSpc>
              <a:defRPr sz="4000" b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idx="1"/>
          </p:nvPr>
        </p:nvSpPr>
        <p:spPr>
          <a:xfrm>
            <a:off x="431800" y="971204"/>
            <a:ext cx="8281987" cy="327014"/>
          </a:xfrm>
        </p:spPr>
        <p:txBody>
          <a:bodyPr anchor="t" anchorCtr="0"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895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DE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de-CH" noProof="0" smtClean="0"/>
              <a:pPr/>
              <a:t>‹N°›</a:t>
            </a:fld>
            <a:endParaRPr lang="de-CH" noProof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noProof="0" smtClean="0"/>
              <a:t>Absender, Datum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82206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CH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3"/>
            <a:ext cx="8281988" cy="1501644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de-CH" noProof="0" smtClean="0"/>
              <a:pPr/>
              <a:t>‹N°›</a:t>
            </a:fld>
            <a:endParaRPr lang="de-CH" noProof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noProof="0" smtClean="0"/>
              <a:t>Absender, Datum</a:t>
            </a:r>
            <a:endParaRPr lang="de-CH" noProof="0"/>
          </a:p>
        </p:txBody>
      </p:sp>
      <p:sp>
        <p:nvSpPr>
          <p:cNvPr id="9" name="Inhaltsplatzhalter 2"/>
          <p:cNvSpPr>
            <a:spLocks noGrp="1"/>
          </p:cNvSpPr>
          <p:nvPr>
            <p:ph idx="13"/>
          </p:nvPr>
        </p:nvSpPr>
        <p:spPr>
          <a:xfrm>
            <a:off x="431800" y="3645024"/>
            <a:ext cx="8281988" cy="1501644"/>
          </a:xfrm>
          <a:noFill/>
        </p:spPr>
        <p:txBody>
          <a:bodyPr lIns="0" tIns="0" rIns="0" bIns="0"/>
          <a:lstStyle>
            <a:lvl1pPr marL="0" indent="0">
              <a:buNone/>
              <a:tabLst>
                <a:tab pos="396000" algn="l"/>
              </a:tabLst>
              <a:defRPr>
                <a:solidFill>
                  <a:schemeClr val="accent1"/>
                </a:solidFill>
              </a:defRPr>
            </a:lvl1pPr>
            <a:lvl2pPr marL="1116000" indent="-252000">
              <a:buFont typeface="+mj-lt"/>
              <a:buAutoNum type="alphaLcParenR"/>
              <a:defRPr>
                <a:solidFill>
                  <a:schemeClr val="accent1"/>
                </a:solidFill>
              </a:defRPr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>
                <a:solidFill>
                  <a:schemeClr val="accent1"/>
                </a:solidFill>
              </a:defRPr>
            </a:lvl3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88740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CH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36732"/>
            <a:ext cx="3995738" cy="4365625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tabLst>
                <a:tab pos="396000" algn="l"/>
              </a:tabLst>
              <a:defRPr sz="1250" baseline="0"/>
            </a:lvl1pPr>
            <a:lvl2pPr marL="738900" indent="-342900">
              <a:lnSpc>
                <a:spcPts val="1600"/>
              </a:lnSpc>
              <a:buFont typeface="+mj-lt"/>
              <a:buAutoNum type="alphaLcParenR"/>
              <a:defRPr sz="1250" baseline="0"/>
            </a:lvl2pPr>
            <a:lvl3pPr marL="1008000" indent="-144000">
              <a:lnSpc>
                <a:spcPts val="1600"/>
              </a:lnSpc>
              <a:buFont typeface="Arial" pitchFamily="34" charset="0"/>
              <a:buChar char="•"/>
              <a:defRPr sz="1250" baseline="0"/>
            </a:lvl3pPr>
            <a:lvl5pPr>
              <a:lnSpc>
                <a:spcPts val="1600"/>
              </a:lnSpc>
              <a:defRPr sz="1250" baseline="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de-CH" noProof="0" smtClean="0"/>
              <a:pPr/>
              <a:t>‹N°›</a:t>
            </a:fld>
            <a:endParaRPr lang="de-CH" noProof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noProof="0" smtClean="0"/>
              <a:t>Absender, Datum</a:t>
            </a:r>
            <a:endParaRPr lang="de-CH" noProof="0"/>
          </a:p>
        </p:txBody>
      </p:sp>
      <p:sp>
        <p:nvSpPr>
          <p:cNvPr id="9" name="Inhaltsplatzhalter 2"/>
          <p:cNvSpPr>
            <a:spLocks noGrp="1"/>
          </p:cNvSpPr>
          <p:nvPr>
            <p:ph idx="13"/>
          </p:nvPr>
        </p:nvSpPr>
        <p:spPr>
          <a:xfrm>
            <a:off x="4716463" y="1735200"/>
            <a:ext cx="3995738" cy="4365625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tabLst>
                <a:tab pos="396000" algn="l"/>
              </a:tabLst>
              <a:defRPr sz="1250" baseline="0"/>
            </a:lvl1pPr>
            <a:lvl2pPr marL="738900" indent="-342900">
              <a:lnSpc>
                <a:spcPts val="1600"/>
              </a:lnSpc>
              <a:buFont typeface="+mj-lt"/>
              <a:buAutoNum type="alphaLcParenR"/>
              <a:defRPr sz="1250" baseline="0"/>
            </a:lvl2pPr>
            <a:lvl3pPr marL="1008000" indent="-144000">
              <a:lnSpc>
                <a:spcPts val="1600"/>
              </a:lnSpc>
              <a:buFont typeface="Arial" pitchFamily="34" charset="0"/>
              <a:buChar char="•"/>
              <a:defRPr sz="1250" baseline="0"/>
            </a:lvl3pPr>
            <a:lvl5pPr>
              <a:lnSpc>
                <a:spcPts val="1600"/>
              </a:lnSpc>
              <a:defRPr sz="1250" baseline="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55245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31800" y="404813"/>
            <a:ext cx="3995738" cy="360362"/>
          </a:xfrm>
        </p:spPr>
        <p:txBody>
          <a:bodyPr/>
          <a:lstStyle/>
          <a:p>
            <a:pPr lvl="0"/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Noëmi Eglin, 16. April 2018</a:t>
            </a:r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 dirty="0" smtClean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5FEC3FD5-3473-48A6-ACC3-911A05F5A112}" type="slidenum">
              <a:rPr lang="fr-CH" noProof="0" smtClean="0"/>
              <a:pPr algn="r"/>
              <a:t>‹N°›</a:t>
            </a:fld>
            <a:endParaRPr lang="fr-CH" noProof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477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1800"/>
              </a:lnSpc>
              <a:buFont typeface="Arial" pitchFamily="34" charset="0"/>
              <a:buChar char="•"/>
              <a:defRPr sz="1250" baseline="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Noëmi Eglin, 16. April 2018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10935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31800" y="404813"/>
            <a:ext cx="3995738" cy="360362"/>
          </a:xfrm>
        </p:spPr>
        <p:txBody>
          <a:bodyPr/>
          <a:lstStyle/>
          <a:p>
            <a:pPr lvl="0"/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Noëmi Eglin, 16. April 2018</a:t>
            </a:r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 dirty="0" smtClean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5FEC3FD5-3473-48A6-ACC3-911A05F5A112}" type="slidenum">
              <a:rPr lang="fr-CH" noProof="0" smtClean="0"/>
              <a:pPr algn="r"/>
              <a:t>‹N°›</a:t>
            </a:fld>
            <a:endParaRPr lang="fr-CH" noProof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63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990252"/>
            <a:ext cx="8281988" cy="5953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noProof="0" smtClean="0"/>
              <a:t>Titelmasterformat durch Klicken bearbeiten</a:t>
            </a:r>
            <a:endParaRPr lang="de-CH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712713"/>
            <a:ext cx="8281988" cy="43370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CH" noProof="0" smtClean="0"/>
              <a:t>Textmasterformat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  <a:endParaRPr lang="de-CH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72400" y="6517033"/>
            <a:ext cx="541388" cy="17909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320"/>
              </a:lnSpc>
              <a:defRPr sz="1100" spc="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FEC3FD5-3473-48A6-ACC3-911A05F5A112}" type="slidenum">
              <a:rPr lang="de-CH" noProof="0" smtClean="0"/>
              <a:pPr algn="r"/>
              <a:t>‹N°›</a:t>
            </a:fld>
            <a:endParaRPr lang="de-CH" noProof="0"/>
          </a:p>
        </p:txBody>
      </p:sp>
      <p:pic>
        <p:nvPicPr>
          <p:cNvPr id="7" name="Picture 2" descr="X:\710180_Eclat - SWU\produktion\images\SWU_Logo_rot_rgb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21" y="6547569"/>
            <a:ext cx="1260000" cy="15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 Verbindung 9"/>
          <p:cNvCxnSpPr/>
          <p:nvPr/>
        </p:nvCxnSpPr>
        <p:spPr>
          <a:xfrm>
            <a:off x="429121" y="336193"/>
            <a:ext cx="8284667" cy="0"/>
          </a:xfrm>
          <a:prstGeom prst="line">
            <a:avLst/>
          </a:prstGeom>
          <a:ln w="762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noProof="0" smtClean="0"/>
              <a:t>Absender, Datum</a:t>
            </a:r>
            <a:endParaRPr lang="de-CH" noProof="0"/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431800" y="142165"/>
            <a:ext cx="8281988" cy="33450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320"/>
              </a:lnSpc>
              <a:defRPr sz="1100" spc="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1200" cap="none" spc="5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Pilotprogramme zur Stärkung des doppelten Kompetenzprofils</a:t>
            </a:r>
            <a:endParaRPr kumimoji="0" lang="de-CH" sz="1100" b="0" i="0" u="none" strike="noStrike" kern="1200" cap="none" spc="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34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0" r:id="rId4"/>
    <p:sldLayoutId id="2147483657" r:id="rId5"/>
    <p:sldLayoutId id="2147483658" r:id="rId6"/>
    <p:sldLayoutId id="2147483659" r:id="rId7"/>
    <p:sldLayoutId id="2147483660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</p:sldLayoutIdLst>
  <p:hf hdr="0" ftr="0"/>
  <p:txStyles>
    <p:titleStyle>
      <a:lvl1pPr algn="l" defTabSz="914400" rtl="0" eaLnBrk="1" latinLnBrk="0" hangingPunct="1">
        <a:lnSpc>
          <a:spcPts val="2280"/>
        </a:lnSpc>
        <a:spcBef>
          <a:spcPct val="0"/>
        </a:spcBef>
        <a:buNone/>
        <a:defRPr sz="1900" b="1" i="0" kern="1200" spc="5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•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–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•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–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»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33" Type="http://schemas.openxmlformats.org/officeDocument/2006/relationships/image" Target="../media/image32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jpeg"/><Relationship Id="rId36" Type="http://schemas.openxmlformats.org/officeDocument/2006/relationships/image" Target="../media/image35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31" Type="http://schemas.openxmlformats.org/officeDocument/2006/relationships/image" Target="../media/image30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Luzern, 16. April 2018, Kick-Off Veranstaltung Career2SW</a:t>
            </a:r>
            <a:endParaRPr lang="fr-CH" dirty="0"/>
          </a:p>
        </p:txBody>
      </p:sp>
      <p:sp>
        <p:nvSpPr>
          <p:cNvPr id="2" name="Textfeld 1"/>
          <p:cNvSpPr txBox="1"/>
          <p:nvPr/>
        </p:nvSpPr>
        <p:spPr>
          <a:xfrm>
            <a:off x="431800" y="2924944"/>
            <a:ext cx="8281988" cy="19184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fr-CH" sz="4000" dirty="0" err="1" smtClean="0">
                <a:latin typeface="Arial" pitchFamily="34" charset="0"/>
                <a:cs typeface="Arial" pitchFamily="34" charset="0"/>
              </a:rPr>
              <a:t>Pilotprogramme</a:t>
            </a:r>
            <a:r>
              <a:rPr lang="fr-CH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4000" dirty="0" err="1" smtClean="0">
                <a:latin typeface="Arial" pitchFamily="34" charset="0"/>
                <a:cs typeface="Arial" pitchFamily="34" charset="0"/>
              </a:rPr>
              <a:t>zur</a:t>
            </a:r>
            <a:r>
              <a:rPr lang="fr-CH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4000" dirty="0" err="1" smtClean="0">
                <a:latin typeface="Arial" pitchFamily="34" charset="0"/>
                <a:cs typeface="Arial" pitchFamily="34" charset="0"/>
              </a:rPr>
              <a:t>Stärkung</a:t>
            </a:r>
            <a:r>
              <a:rPr lang="fr-CH" sz="4000" dirty="0" smtClean="0">
                <a:latin typeface="Arial" pitchFamily="34" charset="0"/>
                <a:cs typeface="Arial" pitchFamily="34" charset="0"/>
              </a:rPr>
              <a:t> des </a:t>
            </a:r>
            <a:r>
              <a:rPr lang="fr-CH" sz="4000" dirty="0" err="1" smtClean="0">
                <a:latin typeface="Arial" pitchFamily="34" charset="0"/>
                <a:cs typeface="Arial" pitchFamily="34" charset="0"/>
              </a:rPr>
              <a:t>doppelten</a:t>
            </a:r>
            <a:r>
              <a:rPr lang="fr-CH" sz="4000" dirty="0" smtClean="0">
                <a:latin typeface="Arial" pitchFamily="34" charset="0"/>
                <a:cs typeface="Arial" pitchFamily="34" charset="0"/>
              </a:rPr>
              <a:t> Kompetenzprofils</a:t>
            </a:r>
            <a:endParaRPr lang="fr-CH" sz="1900" dirty="0" smtClean="0">
              <a:latin typeface="Arial" pitchFamily="34" charset="0"/>
              <a:cs typeface="Arial" pitchFamily="34" charset="0"/>
            </a:endParaRPr>
          </a:p>
          <a:p>
            <a:endParaRPr lang="fr-CH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fr-CH" sz="1900" dirty="0" err="1" smtClean="0">
                <a:latin typeface="Arial" pitchFamily="34" charset="0"/>
                <a:cs typeface="Arial" pitchFamily="34" charset="0"/>
              </a:rPr>
              <a:t>Noëmi</a:t>
            </a:r>
            <a:r>
              <a:rPr lang="fr-CH" sz="1900" dirty="0" smtClean="0">
                <a:latin typeface="Arial" pitchFamily="34" charset="0"/>
                <a:cs typeface="Arial" pitchFamily="34" charset="0"/>
              </a:rPr>
              <a:t> Eglin-Chappuis, </a:t>
            </a:r>
            <a:r>
              <a:rPr lang="fr-CH" sz="1900" dirty="0" err="1" smtClean="0">
                <a:latin typeface="Arial" pitchFamily="34" charset="0"/>
                <a:cs typeface="Arial" pitchFamily="34" charset="0"/>
              </a:rPr>
              <a:t>Stv</a:t>
            </a:r>
            <a:r>
              <a:rPr lang="fr-CH" sz="1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CH" sz="1900" dirty="0" err="1" smtClean="0">
                <a:latin typeface="Arial" pitchFamily="34" charset="0"/>
                <a:cs typeface="Arial" pitchFamily="34" charset="0"/>
              </a:rPr>
              <a:t>Bereichsleiterin</a:t>
            </a:r>
            <a:r>
              <a:rPr lang="fr-CH" sz="1900" dirty="0" smtClean="0">
                <a:latin typeface="Arial" pitchFamily="34" charset="0"/>
                <a:cs typeface="Arial" pitchFamily="34" charset="0"/>
              </a:rPr>
              <a:t> F&amp;E</a:t>
            </a:r>
            <a:endParaRPr lang="fr-CH" sz="1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9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1647654"/>
            <a:ext cx="8281988" cy="2213393"/>
          </a:xfrm>
        </p:spPr>
        <p:txBody>
          <a:bodyPr/>
          <a:lstStyle/>
          <a:p>
            <a:r>
              <a:rPr lang="de-CH" dirty="0" smtClean="0">
                <a:solidFill>
                  <a:schemeClr val="bg1"/>
                </a:solidFill>
              </a:rPr>
              <a:t>Pilotprogramme </a:t>
            </a:r>
            <a:r>
              <a:rPr lang="de-CH" dirty="0">
                <a:solidFill>
                  <a:schemeClr val="bg1"/>
                </a:solidFill>
              </a:rPr>
              <a:t>zur Stärkung des </a:t>
            </a:r>
            <a:r>
              <a:rPr lang="de-CH" dirty="0" smtClean="0">
                <a:solidFill>
                  <a:schemeClr val="bg1"/>
                </a:solidFill>
              </a:rPr>
              <a:t>doppelten </a:t>
            </a:r>
            <a:r>
              <a:rPr lang="de-CH" dirty="0">
                <a:solidFill>
                  <a:schemeClr val="bg1"/>
                </a:solidFill>
              </a:rPr>
              <a:t>Kompetenzprofils beim FH- und </a:t>
            </a:r>
            <a:r>
              <a:rPr lang="de-CH" dirty="0" smtClean="0">
                <a:solidFill>
                  <a:schemeClr val="bg1"/>
                </a:solidFill>
              </a:rPr>
              <a:t>PH-Nachwuchs</a:t>
            </a:r>
            <a:r>
              <a:rPr lang="de-CH" dirty="0">
                <a:solidFill>
                  <a:schemeClr val="bg1"/>
                </a:solidFill>
              </a:rPr>
              <a:t>	</a:t>
            </a:r>
            <a:endParaRPr lang="de-CH" b="0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03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8898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smtClean="0"/>
              <a:t>Die Eckwerte des Programms P-11</a:t>
            </a:r>
            <a:endParaRPr lang="de-CH" dirty="0"/>
          </a:p>
        </p:txBody>
      </p:sp>
      <p:sp>
        <p:nvSpPr>
          <p:cNvPr id="10" name="Inhaltsplatzhalter 15"/>
          <p:cNvSpPr>
            <a:spLocks noGrp="1"/>
          </p:cNvSpPr>
          <p:nvPr>
            <p:ph idx="1"/>
          </p:nvPr>
        </p:nvSpPr>
        <p:spPr>
          <a:xfrm>
            <a:off x="395536" y="1484784"/>
            <a:ext cx="8281988" cy="4824536"/>
          </a:xfrm>
        </p:spPr>
        <p:txBody>
          <a:bodyPr/>
          <a:lstStyle/>
          <a:p>
            <a:r>
              <a:rPr lang="de-CH" b="1" dirty="0" smtClean="0"/>
              <a:t>Ziele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Stärkung des doppelten Kompetenzprofils der Mitarbeitenden FH und PH</a:t>
            </a:r>
          </a:p>
          <a:p>
            <a:pPr marL="285750" lvl="1" indent="-285750">
              <a:buFont typeface="Arial" pitchFamily="34" charset="0"/>
              <a:buChar char="•"/>
              <a:tabLst>
                <a:tab pos="396000" algn="l"/>
              </a:tabLst>
            </a:pPr>
            <a:r>
              <a:rPr lang="de-CH" dirty="0" smtClean="0"/>
              <a:t>Impact auf Lehre und Forschung sowie auf die Attraktivität der Forschungs-/Bildungsstätten an der Schnittstelle Wissenschaft-Praxis</a:t>
            </a:r>
          </a:p>
          <a:p>
            <a:pPr marL="1482738" lvl="4" indent="0">
              <a:buNone/>
            </a:pPr>
            <a:endParaRPr lang="de-CH" sz="1250" dirty="0" smtClean="0"/>
          </a:p>
          <a:p>
            <a:r>
              <a:rPr lang="de-CH" b="1" dirty="0" smtClean="0"/>
              <a:t>Inhalt</a:t>
            </a:r>
          </a:p>
          <a:p>
            <a:pPr marL="285750" lvl="1" indent="-285750">
              <a:buFont typeface="Arial" pitchFamily="34" charset="0"/>
              <a:buChar char="•"/>
              <a:tabLst>
                <a:tab pos="396000" algn="l"/>
              </a:tabLst>
            </a:pPr>
            <a:r>
              <a:rPr lang="de-CH" dirty="0" smtClean="0"/>
              <a:t>Finanzierung von </a:t>
            </a:r>
            <a:r>
              <a:rPr lang="de-CH" b="1" dirty="0" smtClean="0">
                <a:solidFill>
                  <a:schemeClr val="accent1"/>
                </a:solidFill>
              </a:rPr>
              <a:t>Nachwuchsfördermodellen</a:t>
            </a:r>
            <a:r>
              <a:rPr lang="de-CH" dirty="0" smtClean="0"/>
              <a:t> (= Pilotprogrammen),</a:t>
            </a:r>
            <a:r>
              <a:rPr lang="de-CH" b="1" dirty="0" smtClean="0">
                <a:solidFill>
                  <a:schemeClr val="accent1"/>
                </a:solidFill>
              </a:rPr>
              <a:t> </a:t>
            </a:r>
            <a:r>
              <a:rPr lang="de-CH" dirty="0" smtClean="0"/>
              <a:t>die u. a. folgende Kriterien erfüllen:</a:t>
            </a:r>
          </a:p>
          <a:p>
            <a:pPr marL="720725" lvl="1" indent="-360363">
              <a:buFont typeface="Wingdings" panose="05000000000000000000" pitchFamily="2" charset="2"/>
              <a:buChar char="ü"/>
            </a:pPr>
            <a:r>
              <a:rPr lang="de-CH" dirty="0" smtClean="0"/>
              <a:t>Potenzial für eine langfristige Institutionalisierung </a:t>
            </a:r>
          </a:p>
          <a:p>
            <a:pPr marL="720725" lvl="1" indent="-360363">
              <a:buFont typeface="Wingdings" panose="05000000000000000000" pitchFamily="2" charset="2"/>
              <a:buChar char="ü"/>
            </a:pPr>
            <a:r>
              <a:rPr lang="de-CH" dirty="0" smtClean="0"/>
              <a:t>Zusammenarbeit mit einem / mehreren Praxispartnern</a:t>
            </a:r>
          </a:p>
          <a:p>
            <a:pPr marL="541338" lvl="1" indent="0">
              <a:buNone/>
            </a:pPr>
            <a:endParaRPr lang="de-CH" dirty="0" smtClean="0"/>
          </a:p>
          <a:p>
            <a:r>
              <a:rPr lang="de-CH" b="1" dirty="0" smtClean="0"/>
              <a:t>Vorgehen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Ausschreibung im September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Zweistufiges Evaluationsverfahren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Auswahl der Pilotprogramme im Juni 2017, Start im Sept. 2017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11</a:t>
            </a:fld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9384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12</a:t>
            </a:fld>
            <a:endParaRPr lang="fr-CH" noProof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smtClean="0"/>
              <a:t>Die Verantwortlichkeiten</a:t>
            </a:r>
            <a:endParaRPr lang="de-CH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/>
          </p:nvPr>
        </p:nvGraphicFramePr>
        <p:xfrm>
          <a:off x="467544" y="1700808"/>
          <a:ext cx="8136904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5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b="1" dirty="0" smtClean="0"/>
                        <a:t>Steuerungsausschuss</a:t>
                      </a:r>
                      <a:endParaRPr lang="de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Luciana Vaccaro, </a:t>
                      </a:r>
                      <a:r>
                        <a:rPr lang="de-CH" dirty="0" err="1" smtClean="0"/>
                        <a:t>rectrice</a:t>
                      </a:r>
                      <a:r>
                        <a:rPr lang="de-CH" dirty="0" smtClean="0"/>
                        <a:t> HES-SO, </a:t>
                      </a:r>
                      <a:r>
                        <a:rPr lang="de-CH" b="1" dirty="0" smtClean="0"/>
                        <a:t>Programmleitung</a:t>
                      </a:r>
                    </a:p>
                    <a:p>
                      <a:r>
                        <a:rPr lang="de-CH" dirty="0" smtClean="0"/>
                        <a:t>Jean-Marc Piveteau, Rektor ZHAW, Kammer FH</a:t>
                      </a:r>
                    </a:p>
                    <a:p>
                      <a:r>
                        <a:rPr lang="de-CH" dirty="0" smtClean="0"/>
                        <a:t>Heinz Rhyn, Rektor PH ZH, Kammer PH</a:t>
                      </a:r>
                    </a:p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 smtClean="0"/>
                        <a:t>Expertenkomitee</a:t>
                      </a:r>
                      <a:endParaRPr lang="de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8 Expert/innen aus Hochschulen und Praxis</a:t>
                      </a:r>
                    </a:p>
                    <a:p>
                      <a:endParaRPr lang="de-C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 smtClean="0"/>
                        <a:t>Begleitgruppe</a:t>
                      </a:r>
                      <a:endParaRPr lang="de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1 Vertretung pro Fachhochschule</a:t>
                      </a:r>
                    </a:p>
                    <a:p>
                      <a:r>
                        <a:rPr lang="de-CH" dirty="0" smtClean="0"/>
                        <a:t>3</a:t>
                      </a:r>
                      <a:r>
                        <a:rPr lang="de-CH" baseline="0" dirty="0" smtClean="0"/>
                        <a:t> Vertretungen PH</a:t>
                      </a:r>
                    </a:p>
                    <a:p>
                      <a:r>
                        <a:rPr lang="de-CH" baseline="0" dirty="0" smtClean="0"/>
                        <a:t>2 internationale Experten</a:t>
                      </a:r>
                    </a:p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467544" y="5054987"/>
            <a:ext cx="813690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1600" dirty="0" smtClean="0">
                <a:latin typeface="Arial" pitchFamily="34" charset="0"/>
                <a:cs typeface="Arial" pitchFamily="34" charset="0"/>
              </a:rPr>
              <a:t>Generalsekretariat swissuniversities: Programmkoordination</a:t>
            </a:r>
          </a:p>
          <a:p>
            <a:r>
              <a:rPr lang="de-CH" sz="1600" dirty="0" smtClean="0">
                <a:latin typeface="Arial" pitchFamily="34" charset="0"/>
                <a:cs typeface="Arial" pitchFamily="34" charset="0"/>
              </a:rPr>
              <a:t>Staatssekretariat für Bildung, Forschung und Innovation SBFI: Controlling</a:t>
            </a:r>
          </a:p>
        </p:txBody>
      </p:sp>
    </p:spTree>
    <p:extLst>
      <p:ext uri="{BB962C8B-B14F-4D97-AF65-F5344CB8AC3E}">
        <p14:creationId xmlns:p14="http://schemas.microsoft.com/office/powerpoint/2010/main" val="295683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smtClean="0"/>
              <a:t>Die 8 geförderten Pilotprogramme</a:t>
            </a:r>
            <a:endParaRPr lang="de-CH" dirty="0"/>
          </a:p>
        </p:txBody>
      </p:sp>
      <p:sp>
        <p:nvSpPr>
          <p:cNvPr id="10" name="Inhaltsplatzhalter 15"/>
          <p:cNvSpPr>
            <a:spLocks noGrp="1"/>
          </p:cNvSpPr>
          <p:nvPr>
            <p:ph idx="1"/>
          </p:nvPr>
        </p:nvSpPr>
        <p:spPr>
          <a:xfrm>
            <a:off x="395536" y="1484784"/>
            <a:ext cx="8281988" cy="4824536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 smtClean="0"/>
              <a:t>Tandems </a:t>
            </a:r>
            <a:r>
              <a:rPr lang="de-CH" dirty="0"/>
              <a:t>von PH-Dozierenden und Praxis-Dozierenden - Brückenschlag zwischen Hochschule und Zielstufe in der berufspraktischen Ausbildung von Lehrpersonen 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(PH FHNW, PHZH, PH SG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 smtClean="0"/>
              <a:t>Connect-Pilotprogramm </a:t>
            </a:r>
            <a:r>
              <a:rPr lang="de-CH" dirty="0"/>
              <a:t>zur Förderung doppelter Kompetenzprofile durch Connectivity-Aktivitäten zwischen Wissenschaft und Praxis 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(FHNW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 smtClean="0"/>
              <a:t>Die </a:t>
            </a:r>
            <a:r>
              <a:rPr lang="de-CH" dirty="0"/>
              <a:t>doppelten Kompetenzprofile der Mitarbeitenden am Fachbereich Gesundheit und in seinen Partnerinstitutionen 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(BFH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 smtClean="0"/>
              <a:t>Das </a:t>
            </a:r>
            <a:r>
              <a:rPr lang="de-CH" dirty="0"/>
              <a:t>Baukasten-System zur Stärkung des doppelten Kompetenzprofils 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(HSLU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 smtClean="0"/>
              <a:t>Doppeltes </a:t>
            </a:r>
            <a:r>
              <a:rPr lang="de-CH" dirty="0"/>
              <a:t>Kompetenzprofil der Pädagogischen Hochschulen: Institutionelle und individuelle Anforderungen an den Berufsfeldbezug 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(PH Zug, PHZH, PHGR, PHLU, PH FHNW, PHSZ, PHSG, PHTG, </a:t>
            </a:r>
            <a:r>
              <a:rPr lang="de-CH" dirty="0" err="1">
                <a:solidFill>
                  <a:schemeClr val="bg1">
                    <a:lumMod val="50000"/>
                  </a:schemeClr>
                </a:solidFill>
              </a:rPr>
              <a:t>HfH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 Zürich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 err="1" smtClean="0"/>
              <a:t>Entrepreneurial</a:t>
            </a:r>
            <a:r>
              <a:rPr lang="de-CH" dirty="0" smtClean="0"/>
              <a:t> </a:t>
            </a:r>
            <a:r>
              <a:rPr lang="de-CH" dirty="0"/>
              <a:t>Competence in Science 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(ZHAW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 smtClean="0"/>
              <a:t>Programme-</a:t>
            </a:r>
            <a:r>
              <a:rPr lang="de-CH" dirty="0" err="1" smtClean="0"/>
              <a:t>pilote</a:t>
            </a:r>
            <a:r>
              <a:rPr lang="de-CH" dirty="0" smtClean="0"/>
              <a:t> </a:t>
            </a:r>
            <a:r>
              <a:rPr lang="de-CH" dirty="0" err="1"/>
              <a:t>pour</a:t>
            </a:r>
            <a:r>
              <a:rPr lang="de-CH" dirty="0"/>
              <a:t> le </a:t>
            </a:r>
            <a:r>
              <a:rPr lang="de-CH" dirty="0" err="1"/>
              <a:t>domaine</a:t>
            </a:r>
            <a:r>
              <a:rPr lang="de-CH" dirty="0"/>
              <a:t> </a:t>
            </a:r>
            <a:r>
              <a:rPr lang="de-CH" dirty="0" err="1"/>
              <a:t>Travail</a:t>
            </a:r>
            <a:r>
              <a:rPr lang="de-CH" dirty="0"/>
              <a:t> </a:t>
            </a:r>
            <a:r>
              <a:rPr lang="de-CH" dirty="0" err="1"/>
              <a:t>social</a:t>
            </a:r>
            <a:r>
              <a:rPr lang="de-CH" dirty="0"/>
              <a:t> des </a:t>
            </a:r>
            <a:r>
              <a:rPr lang="de-CH" dirty="0" err="1"/>
              <a:t>hautes</a:t>
            </a:r>
            <a:r>
              <a:rPr lang="de-CH" dirty="0"/>
              <a:t> écoles </a:t>
            </a: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FHNW, FHO, HES-SO, HSLU et 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SUPSI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 smtClean="0"/>
              <a:t>Programme-</a:t>
            </a:r>
            <a:r>
              <a:rPr lang="de-CH" dirty="0" err="1" smtClean="0"/>
              <a:t>pilote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bg1">
                    <a:lumMod val="50000"/>
                  </a:schemeClr>
                </a:solidFill>
              </a:rPr>
              <a:t>HES-SO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endParaRPr lang="de-CH" b="1" dirty="0" smtClean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13</a:t>
            </a:fld>
            <a:endParaRPr lang="fr-CH" noProof="0"/>
          </a:p>
        </p:txBody>
      </p:sp>
      <p:sp>
        <p:nvSpPr>
          <p:cNvPr id="6" name="Ellipse 5"/>
          <p:cNvSpPr/>
          <p:nvPr/>
        </p:nvSpPr>
        <p:spPr>
          <a:xfrm>
            <a:off x="179512" y="5085184"/>
            <a:ext cx="8784976" cy="933271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30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1647655"/>
            <a:ext cx="8532688" cy="1651424"/>
          </a:xfrm>
        </p:spPr>
        <p:txBody>
          <a:bodyPr/>
          <a:lstStyle/>
          <a:p>
            <a:r>
              <a:rPr lang="fr-FR" dirty="0" err="1" smtClean="0"/>
              <a:t>Ausblick</a:t>
            </a:r>
            <a:r>
              <a:rPr lang="fr-FR" dirty="0"/>
              <a:t/>
            </a:r>
            <a:br>
              <a:rPr lang="fr-FR" dirty="0"/>
            </a:br>
            <a:endParaRPr lang="de-CH" b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04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484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smtClean="0"/>
              <a:t>Arbeiten während der Laufzeit P-11 und darüber hinaus</a:t>
            </a:r>
            <a:endParaRPr lang="de-CH" dirty="0"/>
          </a:p>
        </p:txBody>
      </p:sp>
      <p:sp>
        <p:nvSpPr>
          <p:cNvPr id="10" name="Inhaltsplatzhalter 15"/>
          <p:cNvSpPr>
            <a:spLocks noGrp="1"/>
          </p:cNvSpPr>
          <p:nvPr>
            <p:ph idx="1"/>
          </p:nvPr>
        </p:nvSpPr>
        <p:spPr>
          <a:xfrm>
            <a:off x="395536" y="1628800"/>
            <a:ext cx="8281988" cy="460851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u="sng" dirty="0" smtClean="0"/>
              <a:t>Pilot</a:t>
            </a:r>
            <a:r>
              <a:rPr lang="de-CH" dirty="0" smtClean="0"/>
              <a:t>programme: was funktioniert, was nicht?</a:t>
            </a:r>
          </a:p>
          <a:p>
            <a:pPr marL="1149750" lvl="1" indent="-285750">
              <a:buFont typeface="Wingdings" panose="05000000000000000000" pitchFamily="2" charset="2"/>
              <a:buChar char="Ø"/>
            </a:pPr>
            <a:r>
              <a:rPr lang="de-CH" dirty="0" smtClean="0"/>
              <a:t>Verstetigung erfolgreicher Pilotprogramme an den Hochschulen</a:t>
            </a:r>
          </a:p>
          <a:p>
            <a:pPr marL="1149750" lvl="1" indent="-285750">
              <a:buFont typeface="Wingdings" panose="05000000000000000000" pitchFamily="2" charset="2"/>
              <a:buChar char="Ø"/>
            </a:pPr>
            <a:r>
              <a:rPr lang="de-CH" dirty="0" smtClean="0"/>
              <a:t>Reflexion und Austausch: </a:t>
            </a:r>
            <a:r>
              <a:rPr lang="de-CH" dirty="0" err="1" smtClean="0"/>
              <a:t>Good</a:t>
            </a:r>
            <a:r>
              <a:rPr lang="de-CH" dirty="0" smtClean="0"/>
              <a:t> Practices, </a:t>
            </a:r>
            <a:r>
              <a:rPr lang="de-CH" dirty="0"/>
              <a:t>Übertragen der Resultate auf weitere Hochschulen etc. </a:t>
            </a:r>
          </a:p>
          <a:p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Begleitgruppe: qualitative Begleitung des Programms, insbesondere:</a:t>
            </a:r>
          </a:p>
          <a:p>
            <a:pPr marL="1149750" lvl="1" indent="-285750">
              <a:buFont typeface="Wingdings" panose="05000000000000000000" pitchFamily="2" charset="2"/>
              <a:buChar char="Ø"/>
            </a:pPr>
            <a:r>
              <a:rPr lang="de-CH" dirty="0"/>
              <a:t>Durchführung einer Zwischenbilanz und einer Schlussevaluation</a:t>
            </a:r>
          </a:p>
          <a:p>
            <a:pPr marL="1149750" lvl="1" indent="-285750">
              <a:buFont typeface="Wingdings" panose="05000000000000000000" pitchFamily="2" charset="2"/>
              <a:buChar char="Ø"/>
            </a:pPr>
            <a:r>
              <a:rPr lang="de-CH" dirty="0"/>
              <a:t>Formulierung von Empfehlungen im Hinblick auf die geförderten Pilotprogramme</a:t>
            </a:r>
          </a:p>
          <a:p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2021-24: ‘Nachfolgeprogramm’ P-11 und Lancierung einer neuen Serie von Pilotprogrammen?</a:t>
            </a:r>
          </a:p>
          <a:p>
            <a:endParaRPr lang="de-CH" dirty="0" smtClean="0"/>
          </a:p>
          <a:p>
            <a:endParaRPr lang="fr-CH" dirty="0" smtClean="0"/>
          </a:p>
          <a:p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15</a:t>
            </a:fld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22435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Kontaktpersonen</a:t>
            </a:r>
            <a:endParaRPr lang="fr-CH" dirty="0"/>
          </a:p>
        </p:txBody>
      </p:sp>
      <p:sp>
        <p:nvSpPr>
          <p:cNvPr id="10" name="Inhaltsplatzhalter 7"/>
          <p:cNvSpPr txBox="1">
            <a:spLocks/>
          </p:cNvSpPr>
          <p:nvPr/>
        </p:nvSpPr>
        <p:spPr>
          <a:xfrm>
            <a:off x="432246" y="2058137"/>
            <a:ext cx="3995738" cy="40807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None/>
              <a:tabLst>
                <a:tab pos="396000" algn="l"/>
              </a:tabLst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16000" indent="-252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+mj-lt"/>
              <a:buAutoNum type="alphaLcParenR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12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•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»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b="1" dirty="0" err="1" smtClean="0"/>
              <a:t>Noëmi</a:t>
            </a:r>
            <a:r>
              <a:rPr lang="fr-CH" b="1" dirty="0" smtClean="0"/>
              <a:t> Eglin</a:t>
            </a:r>
          </a:p>
          <a:p>
            <a:r>
              <a:rPr lang="fr-CH" dirty="0" err="1" smtClean="0"/>
              <a:t>Koordination</a:t>
            </a:r>
            <a:r>
              <a:rPr lang="fr-CH" dirty="0" smtClean="0"/>
              <a:t> des </a:t>
            </a:r>
            <a:r>
              <a:rPr lang="fr-CH" dirty="0" err="1" smtClean="0"/>
              <a:t>Programms</a:t>
            </a:r>
            <a:r>
              <a:rPr lang="fr-CH" dirty="0" smtClean="0"/>
              <a:t> P-11</a:t>
            </a:r>
          </a:p>
          <a:p>
            <a:endParaRPr lang="fr-CH" dirty="0" smtClean="0"/>
          </a:p>
          <a:p>
            <a:r>
              <a:rPr lang="fr-CH" dirty="0" smtClean="0"/>
              <a:t>noemi.eglin@swissuniversities.ch</a:t>
            </a:r>
          </a:p>
          <a:p>
            <a:r>
              <a:rPr lang="fr-CH" dirty="0" smtClean="0"/>
              <a:t>T +41 31 335 07 37</a:t>
            </a:r>
          </a:p>
          <a:p>
            <a:endParaRPr lang="fr-CH" dirty="0" smtClean="0"/>
          </a:p>
          <a:p>
            <a:endParaRPr lang="fr-CH" dirty="0" smtClean="0"/>
          </a:p>
          <a:p>
            <a:r>
              <a:rPr lang="fr-CH" dirty="0" smtClean="0">
                <a:solidFill>
                  <a:schemeClr val="accent1"/>
                </a:solidFill>
              </a:rPr>
              <a:t>www.swissuniversities.ch</a:t>
            </a:r>
            <a:endParaRPr lang="fr-CH" dirty="0">
              <a:solidFill>
                <a:schemeClr val="accent1"/>
              </a:solidFill>
            </a:endParaRPr>
          </a:p>
        </p:txBody>
      </p:sp>
      <p:graphicFrame>
        <p:nvGraphicFramePr>
          <p:cNvPr id="11" name="Inhaltsplatzhalter 14"/>
          <p:cNvGraphicFramePr>
            <a:graphicFrameLocks/>
          </p:cNvGraphicFramePr>
          <p:nvPr>
            <p:extLst/>
          </p:nvPr>
        </p:nvGraphicFramePr>
        <p:xfrm>
          <a:off x="430212" y="1667474"/>
          <a:ext cx="3997326" cy="324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97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Contact</a:t>
                      </a:r>
                      <a:endParaRPr lang="de-CH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fr-CH" noProof="0" smtClean="0"/>
              <a:pPr/>
              <a:t>16</a:t>
            </a:fld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35656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0" dirty="0" err="1" smtClean="0"/>
              <a:t>Danke</a:t>
            </a:r>
            <a:r>
              <a:rPr lang="fr-CH" b="0" dirty="0" smtClean="0"/>
              <a:t> </a:t>
            </a:r>
            <a:r>
              <a:rPr lang="fr-CH" b="0" dirty="0" err="1" smtClean="0"/>
              <a:t>für</a:t>
            </a:r>
            <a:r>
              <a:rPr lang="fr-CH" b="0" dirty="0" smtClean="0"/>
              <a:t> </a:t>
            </a:r>
            <a:r>
              <a:rPr lang="fr-CH" b="0" dirty="0" err="1" smtClean="0"/>
              <a:t>Ihre</a:t>
            </a:r>
            <a:r>
              <a:rPr lang="fr-CH" b="0" dirty="0" smtClean="0"/>
              <a:t> </a:t>
            </a:r>
            <a:r>
              <a:rPr lang="fr-CH" b="0" dirty="0" err="1" smtClean="0"/>
              <a:t>Aufmerksamkeit</a:t>
            </a:r>
            <a:r>
              <a:rPr lang="fr-CH" b="0" dirty="0" smtClean="0"/>
              <a:t> !</a:t>
            </a:r>
            <a:endParaRPr lang="fr-CH" b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www.swissuniversities.ch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6995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5148259"/>
          </a:xfrm>
        </p:spPr>
        <p:txBody>
          <a:bodyPr/>
          <a:lstStyle/>
          <a:p>
            <a:pPr>
              <a:tabLst>
                <a:tab pos="395288" algn="l"/>
                <a:tab pos="541338" algn="l"/>
              </a:tabLst>
            </a:pPr>
            <a:r>
              <a:rPr lang="de-CH" dirty="0" smtClean="0"/>
              <a:t>01	Der schweizerische Hochschulraum und die Rolle von 	swissuniversities</a:t>
            </a:r>
            <a:r>
              <a:rPr lang="de-CH" dirty="0"/>
              <a:t/>
            </a:r>
            <a:br>
              <a:rPr lang="de-CH" dirty="0"/>
            </a:br>
            <a:r>
              <a:rPr lang="de-CH" b="0" dirty="0" smtClean="0"/>
              <a:t>	</a:t>
            </a: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>02	Nachwuchsförderung als hochschulpolitisches Anliegen 	</a:t>
            </a:r>
            <a:r>
              <a:rPr lang="de-CH" dirty="0"/>
              <a:t/>
            </a:r>
            <a:br>
              <a:rPr lang="de-CH" dirty="0"/>
            </a:br>
            <a:r>
              <a:rPr lang="de-CH" b="0" dirty="0" smtClean="0"/>
              <a:t>	</a:t>
            </a:r>
            <a:br>
              <a:rPr lang="de-CH" b="0" dirty="0" smtClean="0"/>
            </a:br>
            <a:r>
              <a:rPr lang="de-CH" dirty="0" smtClean="0"/>
              <a:t>03</a:t>
            </a:r>
            <a:r>
              <a:rPr lang="de-CH" dirty="0"/>
              <a:t>	</a:t>
            </a:r>
            <a:r>
              <a:rPr lang="de-CH" dirty="0" smtClean="0"/>
              <a:t>Das Programm P-11 – </a:t>
            </a:r>
            <a:r>
              <a:rPr lang="de-CH" dirty="0" smtClean="0">
                <a:solidFill>
                  <a:srgbClr val="FF0000"/>
                </a:solidFill>
              </a:rPr>
              <a:t>Pilotprogramme zur Stärkung des 	doppelten Kompetenzprofils beim FH- und PH-Nachwuchs</a:t>
            </a:r>
            <a:r>
              <a:rPr lang="de-CH" dirty="0" smtClean="0"/>
              <a:t>: 	Zielsetzungen und geförderte Pilotprogramme</a:t>
            </a:r>
            <a:r>
              <a:rPr lang="de-CH" dirty="0"/>
              <a:t/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>04</a:t>
            </a:r>
            <a:r>
              <a:rPr lang="de-CH" dirty="0"/>
              <a:t>	</a:t>
            </a:r>
            <a:r>
              <a:rPr lang="fr-FR" dirty="0" err="1" smtClean="0"/>
              <a:t>Ausblick</a:t>
            </a:r>
            <a:r>
              <a:rPr lang="de-CH" b="0" dirty="0" smtClean="0"/>
              <a:t/>
            </a:r>
            <a:br>
              <a:rPr lang="de-CH" b="0" dirty="0" smtClean="0"/>
            </a:br>
            <a:r>
              <a:rPr lang="de-CH" dirty="0"/>
              <a:t/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endParaRPr lang="de-CH" b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2</a:t>
            </a:fld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313796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Der schweizerische Hochschulraum und die Rolle von swissuniversities</a:t>
            </a:r>
            <a:endParaRPr lang="de-CH" b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01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0011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smtClean="0"/>
              <a:t>Der schweizerische Hochschulraum: Organstruktur </a:t>
            </a:r>
            <a:r>
              <a:rPr lang="de-CH" dirty="0"/>
              <a:t>seit 1.1.2015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6448210" y="3475827"/>
            <a:ext cx="0" cy="147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6098595" y="2937327"/>
            <a:ext cx="631708" cy="5385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ETH-</a:t>
            </a:r>
          </a:p>
          <a:p>
            <a:pPr algn="ctr" defTabSz="913615"/>
            <a: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3495241" y="4497327"/>
            <a:ext cx="0" cy="456000"/>
          </a:xfrm>
          <a:prstGeom prst="line">
            <a:avLst/>
          </a:prstGeom>
          <a:noFill/>
          <a:ln w="25400">
            <a:noFill/>
            <a:round/>
            <a:headEnd/>
            <a:tailEnd type="triangle" w="med" len="med"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2919052" y="4927827"/>
            <a:ext cx="1218400" cy="6870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</a:t>
            </a:r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 defTabSz="913615"/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hochschulen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4281499" y="4927827"/>
            <a:ext cx="1218400" cy="6870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Universitäten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550603" y="4932328"/>
            <a:ext cx="1218400" cy="6855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Pädagogische</a:t>
            </a:r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3615"/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Hochschulen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622939" y="4939827"/>
            <a:ext cx="1218400" cy="6855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5351456" y="1527771"/>
            <a:ext cx="576222" cy="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ine 35"/>
          <p:cNvSpPr>
            <a:spLocks noChangeShapeType="1"/>
          </p:cNvSpPr>
          <p:nvPr/>
        </p:nvSpPr>
        <p:spPr bwMode="auto">
          <a:xfrm>
            <a:off x="6459357" y="2796764"/>
            <a:ext cx="0" cy="14444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Line 52"/>
          <p:cNvSpPr>
            <a:spLocks noChangeShapeType="1"/>
          </p:cNvSpPr>
          <p:nvPr/>
        </p:nvSpPr>
        <p:spPr bwMode="auto">
          <a:xfrm>
            <a:off x="2253995" y="2569827"/>
            <a:ext cx="1081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Line 53"/>
          <p:cNvSpPr>
            <a:spLocks noChangeShapeType="1"/>
          </p:cNvSpPr>
          <p:nvPr/>
        </p:nvSpPr>
        <p:spPr bwMode="auto">
          <a:xfrm>
            <a:off x="3323932" y="2580936"/>
            <a:ext cx="0" cy="72047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Line 54"/>
          <p:cNvSpPr>
            <a:spLocks noChangeShapeType="1"/>
          </p:cNvSpPr>
          <p:nvPr/>
        </p:nvSpPr>
        <p:spPr bwMode="auto">
          <a:xfrm>
            <a:off x="4292273" y="2569827"/>
            <a:ext cx="0" cy="72047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Line 62"/>
          <p:cNvSpPr>
            <a:spLocks noChangeShapeType="1"/>
          </p:cNvSpPr>
          <p:nvPr/>
        </p:nvSpPr>
        <p:spPr bwMode="auto">
          <a:xfrm flipV="1">
            <a:off x="4292273" y="2564904"/>
            <a:ext cx="19398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9"/>
          <p:cNvSpPr>
            <a:spLocks noChangeArrowheads="1"/>
          </p:cNvSpPr>
          <p:nvPr/>
        </p:nvSpPr>
        <p:spPr bwMode="auto">
          <a:xfrm>
            <a:off x="5929200" y="1396800"/>
            <a:ext cx="1218682" cy="68576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lIns="96753" tIns="48376" rIns="96753" bIns="48376" anchor="ctr"/>
          <a:lstStyle/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</a:t>
            </a:r>
          </a:p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(SBFI)</a:t>
            </a:r>
            <a:endParaRPr lang="fr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Line 80"/>
          <p:cNvSpPr>
            <a:spLocks noChangeShapeType="1"/>
          </p:cNvSpPr>
          <p:nvPr/>
        </p:nvSpPr>
        <p:spPr bwMode="auto">
          <a:xfrm>
            <a:off x="6460482" y="2075094"/>
            <a:ext cx="0" cy="86673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Line 82"/>
          <p:cNvSpPr>
            <a:spLocks noChangeShapeType="1"/>
          </p:cNvSpPr>
          <p:nvPr/>
        </p:nvSpPr>
        <p:spPr bwMode="auto">
          <a:xfrm>
            <a:off x="6225632" y="2070332"/>
            <a:ext cx="6347" cy="5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87"/>
          <p:cNvSpPr>
            <a:spLocks noChangeArrowheads="1"/>
          </p:cNvSpPr>
          <p:nvPr/>
        </p:nvSpPr>
        <p:spPr bwMode="auto">
          <a:xfrm>
            <a:off x="4570306" y="4079072"/>
            <a:ext cx="1655325" cy="4905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1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Akkreditierungsrat</a:t>
            </a:r>
            <a:r>
              <a:rPr lang="fr-CH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fr-CH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3615"/>
            <a:r>
              <a:rPr lang="fr-CH" sz="11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Akkreditierungsagentur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331640" y="4725144"/>
            <a:ext cx="5688632" cy="98195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84"/>
          <p:cNvSpPr>
            <a:spLocks noChangeArrowheads="1"/>
          </p:cNvSpPr>
          <p:nvPr/>
        </p:nvSpPr>
        <p:spPr bwMode="auto">
          <a:xfrm>
            <a:off x="1438565" y="5707103"/>
            <a:ext cx="5509699" cy="456511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</p:spPr>
        <p:txBody>
          <a:bodyPr wrap="none" lIns="96753" tIns="48376" rIns="96753" bIns="48376" anchor="ctr"/>
          <a:lstStyle/>
          <a:p>
            <a:pPr algn="ctr" defTabSz="913615"/>
            <a:r>
              <a:rPr lang="fr-CH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Rektorenkonferenz</a:t>
            </a:r>
            <a:r>
              <a:rPr lang="fr-CH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fr-CH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Schweizerischen</a:t>
            </a:r>
            <a:r>
              <a:rPr lang="fr-CH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Hochschulen</a:t>
            </a: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Line 2"/>
          <p:cNvSpPr>
            <a:spLocks noChangeShapeType="1"/>
          </p:cNvSpPr>
          <p:nvPr/>
        </p:nvSpPr>
        <p:spPr bwMode="auto">
          <a:xfrm flipH="1">
            <a:off x="899592" y="2095827"/>
            <a:ext cx="0" cy="238200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255756" y="1398328"/>
            <a:ext cx="1219900" cy="6855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en-GB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Kantone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 flipH="1" flipV="1">
            <a:off x="899592" y="4485327"/>
            <a:ext cx="3426922" cy="7499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Line 6"/>
          <p:cNvSpPr>
            <a:spLocks noChangeShapeType="1"/>
          </p:cNvSpPr>
          <p:nvPr/>
        </p:nvSpPr>
        <p:spPr bwMode="auto">
          <a:xfrm>
            <a:off x="4335517" y="4480827"/>
            <a:ext cx="0" cy="45750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Line 10"/>
          <p:cNvSpPr>
            <a:spLocks noChangeShapeType="1"/>
          </p:cNvSpPr>
          <p:nvPr/>
        </p:nvSpPr>
        <p:spPr bwMode="auto">
          <a:xfrm>
            <a:off x="2192814" y="4486827"/>
            <a:ext cx="0" cy="45750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ine 32"/>
          <p:cNvSpPr>
            <a:spLocks noChangeShapeType="1"/>
          </p:cNvSpPr>
          <p:nvPr/>
        </p:nvSpPr>
        <p:spPr bwMode="auto">
          <a:xfrm>
            <a:off x="3561263" y="4485328"/>
            <a:ext cx="0" cy="45750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1331296" y="2325327"/>
            <a:ext cx="1584520" cy="5025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EDK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1619672" y="2818979"/>
            <a:ext cx="0" cy="21090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Line 8"/>
          <p:cNvSpPr>
            <a:spLocks noChangeShapeType="1"/>
          </p:cNvSpPr>
          <p:nvPr/>
        </p:nvSpPr>
        <p:spPr bwMode="auto">
          <a:xfrm>
            <a:off x="3131840" y="3873512"/>
            <a:ext cx="0" cy="83606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/>
          </a:ln>
        </p:spPr>
        <p:txBody>
          <a:bodyPr lIns="86411" tIns="43205" rIns="86411" bIns="43205"/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60"/>
          <p:cNvSpPr txBox="1">
            <a:spLocks noChangeArrowheads="1"/>
          </p:cNvSpPr>
          <p:nvPr/>
        </p:nvSpPr>
        <p:spPr bwMode="auto">
          <a:xfrm>
            <a:off x="2569157" y="4077072"/>
            <a:ext cx="1066739" cy="2823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square" lIns="96753" tIns="48376" rIns="96753" bIns="48376">
            <a:spAutoFit/>
          </a:bodyPr>
          <a:lstStyle/>
          <a:p>
            <a:pPr defTabSz="913615" eaLnBrk="0" hangingPunct="0"/>
            <a:r>
              <a:rPr lang="fr-CH" sz="12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r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oordination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1"/>
          <p:cNvSpPr>
            <a:spLocks noChangeArrowheads="1"/>
          </p:cNvSpPr>
          <p:nvPr/>
        </p:nvSpPr>
        <p:spPr bwMode="auto">
          <a:xfrm>
            <a:off x="1717200" y="3314110"/>
            <a:ext cx="3276000" cy="609391"/>
          </a:xfrm>
          <a:prstGeom prst="rect">
            <a:avLst/>
          </a:prstGeom>
          <a:gradFill rotWithShape="0">
            <a:gsLst>
              <a:gs pos="0">
                <a:srgbClr val="002060"/>
              </a:gs>
              <a:gs pos="100000">
                <a:srgbClr val="00B05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6753" tIns="48376" rIns="96753" bIns="48376" anchor="ctr"/>
          <a:lstStyle/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Schweiz. </a:t>
            </a:r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Hochschulkonferenz</a:t>
            </a:r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SHK</a:t>
            </a:r>
          </a:p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Plenarversammlung</a:t>
            </a:r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Hochschulrat</a:t>
            </a:r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99593" y="3210399"/>
            <a:ext cx="6912768" cy="3063386"/>
            <a:chOff x="899593" y="3210399"/>
            <a:chExt cx="6912768" cy="3063386"/>
          </a:xfrm>
        </p:grpSpPr>
        <p:sp>
          <p:nvSpPr>
            <p:cNvPr id="3" name="Ellipse 2"/>
            <p:cNvSpPr/>
            <p:nvPr/>
          </p:nvSpPr>
          <p:spPr>
            <a:xfrm>
              <a:off x="1168044" y="3210399"/>
              <a:ext cx="4429579" cy="816811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0" name="Ellipse 39"/>
            <p:cNvSpPr/>
            <p:nvPr/>
          </p:nvSpPr>
          <p:spPr>
            <a:xfrm>
              <a:off x="899593" y="4732264"/>
              <a:ext cx="6912768" cy="1541521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42" name="Datumsplatzhalter 5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smtClean="0"/>
              <a:t>Noëmi Eglin, 16. April 2018</a:t>
            </a:r>
            <a:endParaRPr lang="de-CH" dirty="0"/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50858" y="1396800"/>
            <a:ext cx="1511710" cy="6870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lIns="96753" tIns="48376" rIns="96753" bIns="48376" anchor="ctr"/>
          <a:lstStyle/>
          <a:p>
            <a:pPr algn="ctr" defTabSz="913615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Schweiz. </a:t>
            </a:r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Wissen</a:t>
            </a:r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 defTabSz="913615"/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schaftsrat</a:t>
            </a:r>
            <a:r>
              <a:rPr lang="fr-CH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SWR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96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smtClean="0"/>
              <a:t>swissuniversities</a:t>
            </a:r>
            <a:endParaRPr lang="de-CH" dirty="0"/>
          </a:p>
        </p:txBody>
      </p:sp>
      <p:sp>
        <p:nvSpPr>
          <p:cNvPr id="10" name="Inhaltsplatzhalter 15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4824536"/>
          </a:xfrm>
        </p:spPr>
        <p:txBody>
          <a:bodyPr/>
          <a:lstStyle/>
          <a:p>
            <a:endParaRPr lang="de-CH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Rektorenkonferenz der schweizerischen Hochschulen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Mitglieder von </a:t>
            </a:r>
            <a:r>
              <a:rPr lang="de-CH" b="1" dirty="0" smtClean="0">
                <a:solidFill>
                  <a:srgbClr val="FF0000"/>
                </a:solidFill>
              </a:rPr>
              <a:t>swissuniversities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Ziele</a:t>
            </a:r>
          </a:p>
          <a:p>
            <a:pPr marL="722313" lvl="1" indent="-368300">
              <a:buFont typeface="Wingdings" panose="05000000000000000000" pitchFamily="2" charset="2"/>
              <a:buChar char="ü"/>
            </a:pPr>
            <a:r>
              <a:rPr lang="de-CH" dirty="0" smtClean="0"/>
              <a:t>setzt sich ein für den Erhalt und Stärkung des Reichtums und der Komplementarität des schweizerischen Hochschulraums</a:t>
            </a:r>
          </a:p>
          <a:p>
            <a:pPr marL="722313" lvl="1" indent="-368300">
              <a:buFont typeface="Wingdings" panose="05000000000000000000" pitchFamily="2" charset="2"/>
              <a:buChar char="ü"/>
            </a:pPr>
            <a:r>
              <a:rPr lang="de-CH" dirty="0" smtClean="0"/>
              <a:t>übernimmt eine Koordinationsrolle für die Hochschulen sowie den schweizerischen Hochschulraum</a:t>
            </a:r>
          </a:p>
          <a:p>
            <a:pPr marL="722313" lvl="1" indent="-368300">
              <a:buFont typeface="Wingdings" panose="05000000000000000000" pitchFamily="2" charset="2"/>
              <a:buChar char="ü"/>
            </a:pPr>
            <a:r>
              <a:rPr lang="de-CH" dirty="0" smtClean="0"/>
              <a:t>trägt zur Stärkung und Weiterentwicklung der Zusammenarbeit zwischen Fachhochschulen, Pädagogischen Hochschulen und Universitäten bei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endParaRPr lang="de-CH" b="1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5</a:t>
            </a:fld>
            <a:endParaRPr lang="fr-CH" noProof="0"/>
          </a:p>
        </p:txBody>
      </p:sp>
      <p:grpSp>
        <p:nvGrpSpPr>
          <p:cNvPr id="11" name="Gruppieren 10"/>
          <p:cNvGrpSpPr/>
          <p:nvPr/>
        </p:nvGrpSpPr>
        <p:grpSpPr>
          <a:xfrm>
            <a:off x="689681" y="2852936"/>
            <a:ext cx="7914767" cy="1174244"/>
            <a:chOff x="689681" y="3573016"/>
            <a:chExt cx="7914767" cy="1174244"/>
          </a:xfrm>
        </p:grpSpPr>
        <p:sp>
          <p:nvSpPr>
            <p:cNvPr id="14" name="Rechteck 13"/>
            <p:cNvSpPr/>
            <p:nvPr/>
          </p:nvSpPr>
          <p:spPr>
            <a:xfrm>
              <a:off x="689681" y="3573016"/>
              <a:ext cx="2408768" cy="1152128"/>
            </a:xfrm>
            <a:prstGeom prst="rect">
              <a:avLst/>
            </a:prstGeom>
            <a:solidFill>
              <a:srgbClr val="005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/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14 </a:t>
              </a:r>
              <a:r>
                <a:rPr lang="de-CH" sz="1600" spc="50" dirty="0">
                  <a:latin typeface="Arial" panose="020B0604020202020204" pitchFamily="34" charset="0"/>
                  <a:cs typeface="Arial" panose="020B0604020202020204" pitchFamily="34" charset="0"/>
                </a:rPr>
                <a:t>rechtlich selbständige Pädagogische Hochschulen </a:t>
              </a:r>
            </a:p>
          </p:txBody>
        </p:sp>
        <p:sp>
          <p:nvSpPr>
            <p:cNvPr id="15" name="Rechteck 14"/>
            <p:cNvSpPr/>
            <p:nvPr/>
          </p:nvSpPr>
          <p:spPr>
            <a:xfrm>
              <a:off x="3364784" y="3573016"/>
              <a:ext cx="2520280" cy="115212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/>
              <a:endParaRPr lang="de-CH" sz="1600" spc="5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lvl="1" algn="ctr"/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öffentlich-rechtliche und 1 private Fachhochschulen</a:t>
              </a:r>
            </a:p>
            <a:p>
              <a:pPr marL="0" lvl="1" algn="ctr"/>
              <a:endParaRPr lang="de-CH" sz="1600" spc="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6084168" y="3595132"/>
              <a:ext cx="2520280" cy="115212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/>
              <a:r>
                <a:rPr lang="de-CH" sz="1600" spc="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 universitäre Hochschulen</a:t>
              </a:r>
              <a:endParaRPr lang="de-CH" sz="1600" spc="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13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smtClean="0"/>
              <a:t>swissuniversities</a:t>
            </a:r>
            <a:endParaRPr lang="de-CH" dirty="0"/>
          </a:p>
        </p:txBody>
      </p:sp>
      <p:sp>
        <p:nvSpPr>
          <p:cNvPr id="10" name="Inhaltsplatzhalter 15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4824536"/>
          </a:xfrm>
        </p:spPr>
        <p:txBody>
          <a:bodyPr/>
          <a:lstStyle/>
          <a:p>
            <a:endParaRPr lang="de-CH" b="1" dirty="0" smtClean="0"/>
          </a:p>
          <a:p>
            <a:endParaRPr lang="de-CH" dirty="0"/>
          </a:p>
        </p:txBody>
      </p:sp>
      <p:sp>
        <p:nvSpPr>
          <p:cNvPr id="11" name="Datumsplatzhalter 5"/>
          <p:cNvSpPr>
            <a:spLocks noGrp="1"/>
          </p:cNvSpPr>
          <p:nvPr>
            <p:ph type="dt" sz="half" idx="2"/>
          </p:nvPr>
        </p:nvSpPr>
        <p:spPr>
          <a:xfrm>
            <a:off x="1789877" y="6511636"/>
            <a:ext cx="5400000" cy="204457"/>
          </a:xfrm>
        </p:spPr>
        <p:txBody>
          <a:bodyPr/>
          <a:lstStyle/>
          <a:p>
            <a:r>
              <a:rPr lang="de-DE" smtClean="0"/>
              <a:t>Noëmi Eglin, 16. April 2018</a:t>
            </a:r>
            <a:endParaRPr lang="de-CH" dirty="0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151" y="1726408"/>
            <a:ext cx="1736863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281" y="1728433"/>
            <a:ext cx="915161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64" y="2432463"/>
            <a:ext cx="1272000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http://www.hes-so.ch/data/images/logo-hes-so-couleur-36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585" y="2442909"/>
            <a:ext cx="1262411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://www.wirtschaft.bfh.ch/fileadmin/wgs_upload/gesundheit/bilder_und_logos/BFH_Logo_A_de_100_RGB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55" y="1725301"/>
            <a:ext cx="44293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" descr="S:\2_Allgemeines_Geschäftsführung\21_Zentrale_Dienste\215_Kommunikation\215.4 Oeffentlichkeitsarbeit\215.408 CI und CD\Logos_HS\EPFL-Logo-bitmap\JPG\EPFL-Logo-RVB-5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24" y="1726408"/>
            <a:ext cx="974953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763" y="1726408"/>
            <a:ext cx="1431652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3" descr="http://web.fhnw.ch/cd/corporate-design/fhnw-logos/fhnw_10mm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559" y="1740008"/>
            <a:ext cx="2200202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461" y="2442909"/>
            <a:ext cx="149206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576" y="2442909"/>
            <a:ext cx="1990800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440" y="2442751"/>
            <a:ext cx="1040516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076" y="2442909"/>
            <a:ext cx="104639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08949"/>
            <a:ext cx="1978667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02" y="3090909"/>
            <a:ext cx="2697882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684" y="3060505"/>
            <a:ext cx="1172675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756" y="3060505"/>
            <a:ext cx="1218977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08" y="3696425"/>
            <a:ext cx="6975819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978" y="3696425"/>
            <a:ext cx="1351147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17" y="4304085"/>
            <a:ext cx="3792000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251" y="4219793"/>
            <a:ext cx="4457250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6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36" y="4873246"/>
            <a:ext cx="454013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7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27" y="4849903"/>
            <a:ext cx="1447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8" descr="S:\2_Allgemeines_Geschäftsführung\21_Zentrale_Dienste\215_Kommunikation\215.4 Oeffentlichkeitsarbeit\215.408 CI und CD\Logos_HS\UniBS\Logo_Office-Bausatz_150709\Logo_fuer_DIN_A5_55prozent\UniBas_Logo_DE_Schwarz_RGB_55.jp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990" y="4945246"/>
            <a:ext cx="1577908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9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917" y="4909072"/>
            <a:ext cx="85992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0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221" y="4849903"/>
            <a:ext cx="51350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2" descr="http://www.unige.ch/presse/charte/logos_unige/UNIGE/UNIGE50.jp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579" y="4909072"/>
            <a:ext cx="139439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4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359" y="4993903"/>
            <a:ext cx="1386000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5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49" y="5584917"/>
            <a:ext cx="63516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6" descr="S:\2_Allgemeines_Geschäftsführung\21_Zentrale_Dienste\215_Kommunikation\215.4 Oeffentlichkeitsarbeit\215.408 CI und CD\Logos_HS\UniNE\UniNE_pos_c.jpg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437" y="5584917"/>
            <a:ext cx="8568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7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27" y="5584917"/>
            <a:ext cx="1820903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8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981" y="5590745"/>
            <a:ext cx="79948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9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21" y="5590745"/>
            <a:ext cx="1234800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0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778" y="5662745"/>
            <a:ext cx="1519753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Accueil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410" y="3054526"/>
            <a:ext cx="1093904" cy="66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Ellipse 47"/>
          <p:cNvSpPr/>
          <p:nvPr/>
        </p:nvSpPr>
        <p:spPr>
          <a:xfrm>
            <a:off x="971600" y="4774719"/>
            <a:ext cx="1494266" cy="684301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9" name="Ellipse 48"/>
          <p:cNvSpPr/>
          <p:nvPr/>
        </p:nvSpPr>
        <p:spPr>
          <a:xfrm>
            <a:off x="3407093" y="2358503"/>
            <a:ext cx="1315786" cy="816811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0" name="Ellipse 49"/>
          <p:cNvSpPr/>
          <p:nvPr/>
        </p:nvSpPr>
        <p:spPr>
          <a:xfrm>
            <a:off x="5394921" y="1583602"/>
            <a:ext cx="1863360" cy="816811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1" name="Ellipse 50"/>
          <p:cNvSpPr/>
          <p:nvPr/>
        </p:nvSpPr>
        <p:spPr>
          <a:xfrm>
            <a:off x="3020601" y="1599554"/>
            <a:ext cx="2455550" cy="816811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2" name="Ellipse 51"/>
          <p:cNvSpPr/>
          <p:nvPr/>
        </p:nvSpPr>
        <p:spPr>
          <a:xfrm>
            <a:off x="6321345" y="2292138"/>
            <a:ext cx="1538731" cy="816811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009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Nachwuchsförderung als hochschulpolitisches Anliegen</a:t>
            </a:r>
            <a:endParaRPr lang="de-CH" b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02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97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Das Problem: Nachwuchsförderung im doppelten Kompetenzprofil</a:t>
            </a:r>
            <a:endParaRPr lang="de-CH" dirty="0"/>
          </a:p>
        </p:txBody>
      </p:sp>
      <p:sp>
        <p:nvSpPr>
          <p:cNvPr id="16" name="Inhaltsplatzhalter 15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669996"/>
          </a:xfrm>
        </p:spPr>
        <p:txBody>
          <a:bodyPr/>
          <a:lstStyle/>
          <a:p>
            <a:r>
              <a:rPr lang="fr-CH" dirty="0" smtClean="0"/>
              <a:t>…</a:t>
            </a:r>
            <a:r>
              <a:rPr lang="fr-CH" dirty="0" err="1" smtClean="0"/>
              <a:t>entsprechend</a:t>
            </a:r>
            <a:r>
              <a:rPr lang="fr-CH" dirty="0" smtClean="0"/>
              <a:t> </a:t>
            </a:r>
            <a:r>
              <a:rPr lang="fr-CH" dirty="0" err="1" smtClean="0"/>
              <a:t>dem</a:t>
            </a:r>
            <a:r>
              <a:rPr lang="fr-CH" dirty="0" smtClean="0"/>
              <a:t> Profil der </a:t>
            </a:r>
            <a:r>
              <a:rPr lang="fr-CH" dirty="0" err="1" smtClean="0"/>
              <a:t>beiden</a:t>
            </a:r>
            <a:r>
              <a:rPr lang="fr-CH" dirty="0" smtClean="0"/>
              <a:t> </a:t>
            </a:r>
            <a:r>
              <a:rPr lang="fr-CH" dirty="0" err="1" smtClean="0"/>
              <a:t>Hochschultypen</a:t>
            </a:r>
            <a:r>
              <a:rPr lang="fr-CH" dirty="0" smtClean="0"/>
              <a:t> </a:t>
            </a:r>
            <a:r>
              <a:rPr lang="fr-CH" dirty="0" err="1" smtClean="0"/>
              <a:t>Fach</a:t>
            </a:r>
            <a:r>
              <a:rPr lang="fr-CH" dirty="0" smtClean="0"/>
              <a:t>- </a:t>
            </a:r>
            <a:r>
              <a:rPr lang="fr-CH" dirty="0" err="1" smtClean="0"/>
              <a:t>und</a:t>
            </a:r>
            <a:r>
              <a:rPr lang="fr-CH" dirty="0" smtClean="0"/>
              <a:t> </a:t>
            </a:r>
            <a:r>
              <a:rPr lang="fr-CH" dirty="0" err="1" smtClean="0"/>
              <a:t>Pädagogische</a:t>
            </a:r>
            <a:r>
              <a:rPr lang="fr-CH" dirty="0" smtClean="0"/>
              <a:t> </a:t>
            </a:r>
            <a:r>
              <a:rPr lang="fr-CH" dirty="0" err="1" smtClean="0"/>
              <a:t>Hochschulen</a:t>
            </a:r>
            <a:endParaRPr lang="fr-CH" dirty="0" smtClean="0"/>
          </a:p>
          <a:p>
            <a:endParaRPr lang="fr-CH" dirty="0" smtClean="0"/>
          </a:p>
          <a:p>
            <a:r>
              <a:rPr lang="fr-CH" dirty="0" err="1" smtClean="0">
                <a:solidFill>
                  <a:srgbClr val="FF0000"/>
                </a:solidFill>
              </a:rPr>
              <a:t>Wie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sieht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eine</a:t>
            </a:r>
            <a:r>
              <a:rPr lang="fr-CH" dirty="0" smtClean="0">
                <a:solidFill>
                  <a:srgbClr val="FF0000"/>
                </a:solidFill>
              </a:rPr>
              <a:t> FH-</a:t>
            </a:r>
            <a:r>
              <a:rPr lang="fr-CH" dirty="0" err="1" smtClean="0">
                <a:solidFill>
                  <a:srgbClr val="FF0000"/>
                </a:solidFill>
              </a:rPr>
              <a:t>Karriere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aus</a:t>
            </a:r>
            <a:r>
              <a:rPr lang="fr-CH" dirty="0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smtClean="0"/>
              <a:t>Noëmi Eglin, 16. April 2018</a:t>
            </a:r>
            <a:endParaRPr lang="de-CH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1547664" y="3140968"/>
            <a:ext cx="5698274" cy="2557660"/>
            <a:chOff x="3757095" y="2754856"/>
            <a:chExt cx="4998346" cy="2182219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02" t="10311" r="48313" b="66159"/>
            <a:stretch/>
          </p:blipFill>
          <p:spPr bwMode="auto">
            <a:xfrm rot="164008">
              <a:off x="3757095" y="2754856"/>
              <a:ext cx="4998346" cy="2182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ichtungspfeil 9"/>
            <p:cNvSpPr/>
            <p:nvPr/>
          </p:nvSpPr>
          <p:spPr>
            <a:xfrm rot="21136469">
              <a:off x="4076116" y="4009509"/>
              <a:ext cx="904652" cy="192325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800" b="1" dirty="0" smtClean="0">
                  <a:solidFill>
                    <a:srgbClr val="002060"/>
                  </a:solidFill>
                </a:rPr>
                <a:t>FH-Nachwuchs</a:t>
              </a:r>
              <a:endParaRPr lang="de-CH" sz="800" b="1" dirty="0">
                <a:solidFill>
                  <a:srgbClr val="002060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 rot="649592">
              <a:off x="6969649" y="4263729"/>
              <a:ext cx="636646" cy="288032"/>
            </a:xfrm>
            <a:prstGeom prst="ellipse">
              <a:avLst/>
            </a:prstGeom>
            <a:solidFill>
              <a:srgbClr val="7AF3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800" b="1" dirty="0">
                  <a:solidFill>
                    <a:srgbClr val="002060"/>
                  </a:solidFill>
                </a:rPr>
                <a:t>Praxis</a:t>
              </a:r>
            </a:p>
          </p:txBody>
        </p:sp>
        <p:sp>
          <p:nvSpPr>
            <p:cNvPr id="12" name="Ellipse 11"/>
            <p:cNvSpPr/>
            <p:nvPr/>
          </p:nvSpPr>
          <p:spPr>
            <a:xfrm rot="21193594">
              <a:off x="5018812" y="3409498"/>
              <a:ext cx="636646" cy="288032"/>
            </a:xfrm>
            <a:prstGeom prst="ellipse">
              <a:avLst/>
            </a:prstGeom>
            <a:solidFill>
              <a:srgbClr val="7AF3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800" b="1" dirty="0">
                  <a:solidFill>
                    <a:srgbClr val="002060"/>
                  </a:solidFill>
                </a:rPr>
                <a:t>Praxis</a:t>
              </a:r>
            </a:p>
          </p:txBody>
        </p:sp>
        <p:sp>
          <p:nvSpPr>
            <p:cNvPr id="13" name="Ellipse 12"/>
            <p:cNvSpPr/>
            <p:nvPr/>
          </p:nvSpPr>
          <p:spPr>
            <a:xfrm rot="21193594">
              <a:off x="5883467" y="3777857"/>
              <a:ext cx="476578" cy="288032"/>
            </a:xfrm>
            <a:prstGeom prst="ellipse">
              <a:avLst/>
            </a:prstGeom>
            <a:solidFill>
              <a:srgbClr val="F7ED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800" b="1" dirty="0" smtClean="0">
                  <a:solidFill>
                    <a:srgbClr val="002060"/>
                  </a:solidFill>
                </a:rPr>
                <a:t>FH</a:t>
              </a:r>
              <a:endParaRPr lang="de-CH" sz="800" b="1" dirty="0">
                <a:solidFill>
                  <a:srgbClr val="002060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 rot="21193594">
              <a:off x="8118983" y="3248141"/>
              <a:ext cx="476578" cy="288032"/>
            </a:xfrm>
            <a:prstGeom prst="ellipse">
              <a:avLst/>
            </a:prstGeom>
            <a:solidFill>
              <a:srgbClr val="F7ED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800" b="1" dirty="0" smtClean="0">
                  <a:solidFill>
                    <a:srgbClr val="002060"/>
                  </a:solidFill>
                </a:rPr>
                <a:t>FH</a:t>
              </a:r>
              <a:endParaRPr lang="de-CH" sz="800" b="1" dirty="0">
                <a:solidFill>
                  <a:srgbClr val="002060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 rot="21193594">
              <a:off x="5348727" y="4284844"/>
              <a:ext cx="799098" cy="243856"/>
            </a:xfrm>
            <a:prstGeom prst="ellipse">
              <a:avLst/>
            </a:prstGeom>
            <a:solidFill>
              <a:srgbClr val="C0E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700" b="1" dirty="0" smtClean="0">
                  <a:solidFill>
                    <a:srgbClr val="002060"/>
                  </a:solidFill>
                </a:rPr>
                <a:t>Forschung</a:t>
              </a:r>
              <a:endParaRPr lang="de-CH" sz="700" b="1" dirty="0">
                <a:solidFill>
                  <a:srgbClr val="002060"/>
                </a:solidFill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 rot="614694">
              <a:off x="6599816" y="3608900"/>
              <a:ext cx="799098" cy="243856"/>
            </a:xfrm>
            <a:prstGeom prst="ellipse">
              <a:avLst/>
            </a:prstGeom>
            <a:solidFill>
              <a:srgbClr val="C0E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700" b="1" dirty="0" smtClean="0">
                  <a:solidFill>
                    <a:srgbClr val="002060"/>
                  </a:solidFill>
                </a:rPr>
                <a:t>Forschung</a:t>
              </a:r>
              <a:endParaRPr lang="de-CH" sz="7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4559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CH" dirty="0" smtClean="0"/>
              <a:t>Das Instrument: Projektgebundene Beiträge</a:t>
            </a:r>
            <a:endParaRPr lang="de-CH" dirty="0"/>
          </a:p>
        </p:txBody>
      </p:sp>
      <p:sp>
        <p:nvSpPr>
          <p:cNvPr id="10" name="Inhaltsplatzhalter 15"/>
          <p:cNvSpPr>
            <a:spLocks noGrp="1"/>
          </p:cNvSpPr>
          <p:nvPr>
            <p:ph idx="1"/>
          </p:nvPr>
        </p:nvSpPr>
        <p:spPr>
          <a:xfrm>
            <a:off x="395536" y="1484784"/>
            <a:ext cx="8281988" cy="4824536"/>
          </a:xfrm>
        </p:spPr>
        <p:txBody>
          <a:bodyPr/>
          <a:lstStyle/>
          <a:p>
            <a:r>
              <a:rPr lang="de-CH" dirty="0" smtClean="0"/>
              <a:t>Der Bund richtet für </a:t>
            </a:r>
            <a:r>
              <a:rPr lang="de-CH" b="1" dirty="0" smtClean="0"/>
              <a:t>Aufgaben von gesamtschweizerischer hochschulpolitischer Bedeutung</a:t>
            </a:r>
            <a:r>
              <a:rPr lang="de-CH" dirty="0" smtClean="0"/>
              <a:t> sogenannte projektgebundenen Beiträge nach Art. 59 HFKG </a:t>
            </a:r>
            <a:r>
              <a:rPr lang="de-CH" sz="1200" dirty="0" smtClean="0"/>
              <a:t>(Hochschulförderungs- und -koordinationsgesetz) </a:t>
            </a:r>
            <a:r>
              <a:rPr lang="de-CH" dirty="0" smtClean="0"/>
              <a:t>aus.</a:t>
            </a:r>
          </a:p>
          <a:p>
            <a:r>
              <a:rPr lang="de-CH" dirty="0" smtClean="0"/>
              <a:t>Die entsprechenden Programme (</a:t>
            </a:r>
            <a:r>
              <a:rPr lang="de-CH" dirty="0" err="1" smtClean="0"/>
              <a:t>PgB</a:t>
            </a:r>
            <a:r>
              <a:rPr lang="de-CH" dirty="0" smtClean="0"/>
              <a:t>) sind auf 4 Jahre befristet. </a:t>
            </a:r>
          </a:p>
          <a:p>
            <a:pPr>
              <a:tabLst>
                <a:tab pos="269875" algn="l"/>
              </a:tabLst>
            </a:pPr>
            <a:r>
              <a:rPr lang="de-CH" dirty="0" smtClean="0"/>
              <a:t>    </a:t>
            </a:r>
          </a:p>
          <a:p>
            <a:pPr>
              <a:tabLst>
                <a:tab pos="269875" algn="l"/>
              </a:tabLst>
            </a:pPr>
            <a:r>
              <a:rPr lang="de-CH" b="1" dirty="0" smtClean="0">
                <a:solidFill>
                  <a:srgbClr val="FF0000"/>
                </a:solidFill>
              </a:rPr>
              <a:t>swissuniversities</a:t>
            </a:r>
            <a:r>
              <a:rPr lang="de-CH" dirty="0" smtClean="0"/>
              <a:t> übernimmt in diesem Zusammenhang folgende Aufgaben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de-CH" dirty="0" smtClean="0"/>
              <a:t>sie unterbreitete dem Hochschulrat Vorschläge für Programme (</a:t>
            </a:r>
            <a:r>
              <a:rPr lang="de-CH" dirty="0" err="1" smtClean="0"/>
              <a:t>PgB</a:t>
            </a:r>
            <a:r>
              <a:rPr lang="de-CH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de-CH" dirty="0" smtClean="0"/>
              <a:t>sie koordiniert bestimmte Programme (</a:t>
            </a:r>
            <a:r>
              <a:rPr lang="de-CH" dirty="0" err="1" smtClean="0"/>
              <a:t>PgB</a:t>
            </a:r>
            <a:r>
              <a:rPr lang="de-CH" dirty="0" smtClean="0"/>
              <a:t>)</a:t>
            </a:r>
          </a:p>
          <a:p>
            <a:pPr>
              <a:tabLst>
                <a:tab pos="269875" algn="l"/>
              </a:tabLst>
            </a:pPr>
            <a:endParaRPr lang="de-CH" dirty="0"/>
          </a:p>
          <a:p>
            <a:pPr>
              <a:tabLst>
                <a:tab pos="269875" algn="l"/>
              </a:tabLst>
            </a:pPr>
            <a:r>
              <a:rPr lang="de-CH" dirty="0"/>
              <a:t>In der Periode 2017 bis 2020 hat der Hochschulrat 15 Programme (</a:t>
            </a:r>
            <a:r>
              <a:rPr lang="de-CH" dirty="0" err="1"/>
              <a:t>PgB</a:t>
            </a:r>
            <a:r>
              <a:rPr lang="de-CH" dirty="0"/>
              <a:t>) bewilligt – darunter </a:t>
            </a:r>
            <a:r>
              <a:rPr lang="de-CH" b="1" dirty="0"/>
              <a:t>«Pilotprogramme zur Stärkung des doppelten Kompetenzprofils beim FH- und PH-Nachwuchs» </a:t>
            </a:r>
            <a:endParaRPr lang="de-CH" dirty="0" smtClean="0"/>
          </a:p>
          <a:p>
            <a:pPr>
              <a:tabLst>
                <a:tab pos="269875" algn="l"/>
              </a:tabLst>
            </a:pPr>
            <a:endParaRPr lang="de-CH" dirty="0" smtClean="0"/>
          </a:p>
          <a:p>
            <a:pPr>
              <a:tabLst>
                <a:tab pos="269875" algn="l"/>
              </a:tabLst>
            </a:pPr>
            <a:r>
              <a:rPr lang="de-CH" dirty="0" smtClean="0"/>
              <a:t>Finanzierungsvolumen P-11 (2017-2020):</a:t>
            </a:r>
          </a:p>
          <a:p>
            <a:pPr>
              <a:tabLst>
                <a:tab pos="269875" algn="l"/>
              </a:tabLst>
            </a:pPr>
            <a:r>
              <a:rPr lang="de-CH" dirty="0" smtClean="0"/>
              <a:t>CHF </a:t>
            </a:r>
            <a:r>
              <a:rPr lang="de-CH" dirty="0"/>
              <a:t>7 </a:t>
            </a:r>
            <a:r>
              <a:rPr lang="de-CH" dirty="0" smtClean="0"/>
              <a:t>Mio. Bundesmittel</a:t>
            </a:r>
          </a:p>
          <a:p>
            <a:pPr>
              <a:tabLst>
                <a:tab pos="269875" algn="l"/>
              </a:tabLst>
            </a:pPr>
            <a:r>
              <a:rPr lang="de-CH" dirty="0" smtClean="0"/>
              <a:t>Eigenmittel der beteiligten Hochschulen in derselben Höhe</a:t>
            </a: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269875" algn="l"/>
              </a:tabLst>
            </a:pPr>
            <a:endParaRPr lang="de-CH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noProof="0" smtClean="0"/>
              <a:t>Noëmi Eglin, 16. April 2018</a:t>
            </a:r>
            <a:endParaRPr lang="fr-CH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>
          <a:xfrm>
            <a:off x="8172400" y="6517033"/>
            <a:ext cx="541388" cy="179096"/>
          </a:xfrm>
        </p:spPr>
        <p:txBody>
          <a:bodyPr/>
          <a:lstStyle/>
          <a:p>
            <a:fld id="{5FEC3FD5-3473-48A6-ACC3-911A05F5A112}" type="slidenum">
              <a:rPr lang="fr-CH" noProof="0" smtClean="0"/>
              <a:pPr/>
              <a:t>9</a:t>
            </a:fld>
            <a:endParaRPr lang="fr-CH" noProof="0"/>
          </a:p>
        </p:txBody>
      </p:sp>
    </p:spTree>
    <p:extLst>
      <p:ext uri="{BB962C8B-B14F-4D97-AF65-F5344CB8AC3E}">
        <p14:creationId xmlns:p14="http://schemas.microsoft.com/office/powerpoint/2010/main" val="36834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U_PPT_v3">
  <a:themeElements>
    <a:clrScheme name="SwissUniversitite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1A27"/>
      </a:accent1>
      <a:accent2>
        <a:srgbClr val="961A27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B91926D3FD840BC2F1C7F23499AB6" ma:contentTypeVersion="0" ma:contentTypeDescription="Crée un document." ma:contentTypeScope="" ma:versionID="539deb1268fae099756ea58d54129b31">
  <xsd:schema xmlns:xsd="http://www.w3.org/2001/XMLSchema" xmlns:xs="http://www.w3.org/2001/XMLSchema" xmlns:p="http://schemas.microsoft.com/office/2006/metadata/properties" xmlns:ns2="97cc29bd-3a62-4e66-8107-1b8b35c0b76d" targetNamespace="http://schemas.microsoft.com/office/2006/metadata/properties" ma:root="true" ma:fieldsID="ffcc5ec4a3d2a4b20c863385b70406c1" ns2:_="">
    <xsd:import namespace="97cc29bd-3a62-4e66-8107-1b8b35c0b7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c29bd-3a62-4e66-8107-1b8b35c0b7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42D587-0D2A-4C52-B570-4FBC86A7CBCF}"/>
</file>

<file path=customXml/itemProps2.xml><?xml version="1.0" encoding="utf-8"?>
<ds:datastoreItem xmlns:ds="http://schemas.openxmlformats.org/officeDocument/2006/customXml" ds:itemID="{47BEB141-F98E-493F-9D38-BA5218519C5C}"/>
</file>

<file path=customXml/itemProps3.xml><?xml version="1.0" encoding="utf-8"?>
<ds:datastoreItem xmlns:ds="http://schemas.openxmlformats.org/officeDocument/2006/customXml" ds:itemID="{4493321A-CE0D-4482-8B54-545F106D09F7}"/>
</file>

<file path=customXml/itemProps4.xml><?xml version="1.0" encoding="utf-8"?>
<ds:datastoreItem xmlns:ds="http://schemas.openxmlformats.org/officeDocument/2006/customXml" ds:itemID="{578F9BA1-815F-4777-8FAD-460F92365F27}"/>
</file>

<file path=docProps/app.xml><?xml version="1.0" encoding="utf-8"?>
<Properties xmlns="http://schemas.openxmlformats.org/officeDocument/2006/extended-properties" xmlns:vt="http://schemas.openxmlformats.org/officeDocument/2006/docPropsVTypes">
  <Template>SWU_Präsentation_de</Template>
  <TotalTime>0</TotalTime>
  <Words>904</Words>
  <Application>Microsoft Office PowerPoint</Application>
  <PresentationFormat>Affichage à l'écran (4:3)</PresentationFormat>
  <Paragraphs>197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SWU_PPT_v3</vt:lpstr>
      <vt:lpstr>Présentation PowerPoint</vt:lpstr>
      <vt:lpstr>01 Der schweizerische Hochschulraum und die Rolle von  swissuniversities   02 Nachwuchsförderung als hochschulpolitisches Anliegen     03 Das Programm P-11 – Pilotprogramme zur Stärkung des  doppelten Kompetenzprofils beim FH- und PH-Nachwuchs:  Zielsetzungen und geförderte Pilotprogramme  04 Ausblick   </vt:lpstr>
      <vt:lpstr>Der schweizerische Hochschulraum und die Rolle von swissuniversities</vt:lpstr>
      <vt:lpstr>Der schweizerische Hochschulraum: Organstruktur seit 1.1.2015</vt:lpstr>
      <vt:lpstr>swissuniversities</vt:lpstr>
      <vt:lpstr>swissuniversities</vt:lpstr>
      <vt:lpstr>Nachwuchsförderung als hochschulpolitisches Anliegen</vt:lpstr>
      <vt:lpstr>Das Problem: Nachwuchsförderung im doppelten Kompetenzprofil</vt:lpstr>
      <vt:lpstr>Das Instrument: Projektgebundene Beiträge</vt:lpstr>
      <vt:lpstr>Pilotprogramme zur Stärkung des doppelten Kompetenzprofils beim FH- und PH-Nachwuchs </vt:lpstr>
      <vt:lpstr>Die Eckwerte des Programms P-11</vt:lpstr>
      <vt:lpstr>Die Verantwortlichkeiten</vt:lpstr>
      <vt:lpstr>Die 8 geförderten Pilotprogramme</vt:lpstr>
      <vt:lpstr>Ausblick </vt:lpstr>
      <vt:lpstr>Arbeiten während der Laufzeit P-11 und darüber hinaus</vt:lpstr>
      <vt:lpstr>Kontaktpersonen</vt:lpstr>
      <vt:lpstr>Danke für Ihre Aufmerksamkeit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Martina Schläpfer</dc:creator>
  <cp:lastModifiedBy>Grand Olivier</cp:lastModifiedBy>
  <cp:revision>14</cp:revision>
  <dcterms:created xsi:type="dcterms:W3CDTF">2018-04-03T15:26:29Z</dcterms:created>
  <dcterms:modified xsi:type="dcterms:W3CDTF">2018-04-11T05:55:58Z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0x01010097BB91926D3FD840BC2F1C7F23499AB6</vt:lpwstr>
  </property>
  <property fmtid="{D5CDD505-2E9C-101B-9397-08002B2CF9AE}" pid="3" name="_AdHocReviewCycleID">
    <vt:i4>1479546290</vt:i4>
  </property>
  <property fmtid="{D5CDD505-2E9C-101B-9397-08002B2CF9AE}" pid="4" name="_NewReviewCycle">
    <vt:lpwstr/>
  </property>
  <property fmtid="{D5CDD505-2E9C-101B-9397-08002B2CF9AE}" pid="5" name="_EmailSubject">
    <vt:lpwstr>C2SW: Documentation de la journée Kick-Off</vt:lpwstr>
  </property>
  <property fmtid="{D5CDD505-2E9C-101B-9397-08002B2CF9AE}" pid="6" name="_AuthorEmail">
    <vt:lpwstr>evelyne.thoennissen@hevs.ch</vt:lpwstr>
  </property>
  <property fmtid="{D5CDD505-2E9C-101B-9397-08002B2CF9AE}" pid="7" name="_AuthorEmailDisplayName">
    <vt:lpwstr>Evelyne Thoennissen</vt:lpwstr>
  </property>
</Properties>
</file>