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0"/>
  </p:notesMasterIdLst>
  <p:sldIdLst>
    <p:sldId id="258" r:id="rId6"/>
    <p:sldId id="256" r:id="rId7"/>
    <p:sldId id="260" r:id="rId8"/>
    <p:sldId id="267" r:id="rId9"/>
    <p:sldId id="262" r:id="rId10"/>
    <p:sldId id="285" r:id="rId11"/>
    <p:sldId id="271" r:id="rId12"/>
    <p:sldId id="286" r:id="rId13"/>
    <p:sldId id="263" r:id="rId14"/>
    <p:sldId id="273" r:id="rId15"/>
    <p:sldId id="280" r:id="rId16"/>
    <p:sldId id="282" r:id="rId17"/>
    <p:sldId id="284" r:id="rId18"/>
    <p:sldId id="257" r:id="rId19"/>
    <p:sldId id="269" r:id="rId20"/>
    <p:sldId id="264" r:id="rId21"/>
    <p:sldId id="261" r:id="rId22"/>
    <p:sldId id="268" r:id="rId23"/>
    <p:sldId id="270" r:id="rId24"/>
    <p:sldId id="274" r:id="rId25"/>
    <p:sldId id="276" r:id="rId26"/>
    <p:sldId id="275" r:id="rId27"/>
    <p:sldId id="287" r:id="rId28"/>
    <p:sldId id="266"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nd Olivier" initials="GO" lastIdx="3" clrIdx="0">
    <p:extLst>
      <p:ext uri="{19B8F6BF-5375-455C-9EA6-DF929625EA0E}">
        <p15:presenceInfo xmlns:p15="http://schemas.microsoft.com/office/powerpoint/2012/main" userId="S-1-5-21-4037998928-318183558-1227690393-77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143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41" autoAdjust="0"/>
    <p:restoredTop sz="80421" autoAdjust="0"/>
  </p:normalViewPr>
  <p:slideViewPr>
    <p:cSldViewPr snapToGrid="0">
      <p:cViewPr varScale="1">
        <p:scale>
          <a:sx n="71" d="100"/>
          <a:sy n="71" d="100"/>
        </p:scale>
        <p:origin x="51" y="138"/>
      </p:cViewPr>
      <p:guideLst/>
    </p:cSldViewPr>
  </p:slideViewPr>
  <p:notesTextViewPr>
    <p:cViewPr>
      <p:scale>
        <a:sx n="1" d="1"/>
        <a:sy n="1" d="1"/>
      </p:scale>
      <p:origin x="0" y="0"/>
    </p:cViewPr>
  </p:notesTextViewPr>
  <p:notesViewPr>
    <p:cSldViewPr snapToGrid="0">
      <p:cViewPr>
        <p:scale>
          <a:sx n="90" d="100"/>
          <a:sy n="90" d="100"/>
        </p:scale>
        <p:origin x="1784" y="-43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09T08:07:37.323" idx="2">
    <p:pos x="10" y="10"/>
    <p:text>Au niveau du programme-pilote: globalement, le coaching-pool va dans la phase pilote être étroitement relié au programme d'immersion, mais il va accumuler ici des connaissances sur les chemins de carrières. en soi, il est l'égal du programme d'immersion.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9E291-6E3A-4754-BEA5-E7A7AE9B6C61}" type="datetimeFigureOut">
              <a:rPr lang="fr-CH" smtClean="0"/>
              <a:t>12.04.2018</a:t>
            </a:fld>
            <a:endParaRPr lang="fr-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4E84F-1BB4-4932-A4DF-387E59F6A469}" type="slidenum">
              <a:rPr lang="fr-CH" smtClean="0"/>
              <a:t>‹N°›</a:t>
            </a:fld>
            <a:endParaRPr lang="fr-CH"/>
          </a:p>
        </p:txBody>
      </p:sp>
    </p:spTree>
    <p:extLst>
      <p:ext uri="{BB962C8B-B14F-4D97-AF65-F5344CB8AC3E}">
        <p14:creationId xmlns:p14="http://schemas.microsoft.com/office/powerpoint/2010/main" val="34661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68400"/>
            <a:ext cx="5486400" cy="3086100"/>
          </a:xfrm>
        </p:spPr>
      </p:sp>
      <p:sp>
        <p:nvSpPr>
          <p:cNvPr id="3" name="Notizenplatzhalter 2"/>
          <p:cNvSpPr>
            <a:spLocks noGrp="1"/>
          </p:cNvSpPr>
          <p:nvPr>
            <p:ph type="body" idx="1"/>
          </p:nvPr>
        </p:nvSpPr>
        <p:spPr/>
        <p:txBody>
          <a:bodyPr/>
          <a:lstStyle/>
          <a:p>
            <a:r>
              <a:rPr lang="de-CH" dirty="0"/>
              <a:t>Die Hochschulkonferenz unterscheidet quantitative und qualitative Indikatoren (2016):</a:t>
            </a:r>
            <a:endParaRPr lang="fr-CH" dirty="0"/>
          </a:p>
          <a:p>
            <a:pPr lvl="1"/>
            <a:r>
              <a:rPr lang="de-CH" b="1" dirty="0"/>
              <a:t>Resultatbezogene, quantitative Indikatoren:</a:t>
            </a:r>
            <a:endParaRPr lang="fr-CH" b="1" dirty="0"/>
          </a:p>
          <a:p>
            <a:r>
              <a:rPr lang="de-CH" dirty="0"/>
              <a:t>‘Es wird die Anzahl Personen erhoben, die mit der Förderung erreicht wird resp. erreicht werden</a:t>
            </a:r>
            <a:endParaRPr lang="fr-CH" dirty="0"/>
          </a:p>
          <a:p>
            <a:r>
              <a:rPr lang="de-CH" dirty="0"/>
              <a:t>kann – gemessen am Total der entsprechenden Population. Dabei wird aufgeschlüsselt nach</a:t>
            </a:r>
            <a:endParaRPr lang="fr-CH" dirty="0"/>
          </a:p>
          <a:p>
            <a:r>
              <a:rPr lang="de-CH" dirty="0"/>
              <a:t>Geschlecht sowie nach weiteren relevanten Merkmalen wie bspw. Bildungshintergrund und</a:t>
            </a:r>
            <a:endParaRPr lang="fr-CH" dirty="0"/>
          </a:p>
          <a:p>
            <a:r>
              <a:rPr lang="de-CH" dirty="0"/>
              <a:t>Qualifizierung, Alter und Migrationshintergrund. Sofern möglich werden akquirierte</a:t>
            </a:r>
            <a:endParaRPr lang="fr-CH" dirty="0"/>
          </a:p>
          <a:p>
            <a:r>
              <a:rPr lang="de-CH" dirty="0"/>
              <a:t>Nachwuchsdozierende erfasst’ (Hochschulkonferenz, 2016, S. 11).</a:t>
            </a:r>
            <a:endParaRPr lang="fr-CH" dirty="0"/>
          </a:p>
          <a:p>
            <a:r>
              <a:rPr lang="de-CH" dirty="0"/>
              <a:t> </a:t>
            </a:r>
            <a:endParaRPr lang="fr-CH" dirty="0"/>
          </a:p>
          <a:p>
            <a:pPr lvl="1"/>
            <a:r>
              <a:rPr lang="de-CH" b="1" dirty="0"/>
              <a:t>Qualitative sowie Verfahrenselemente:</a:t>
            </a:r>
            <a:endParaRPr lang="fr-CH" b="1" dirty="0"/>
          </a:p>
          <a:p>
            <a:r>
              <a:rPr lang="de-CH" dirty="0"/>
              <a:t>‘Um die Erfahrungen der Personen und Institutionen aufzuzeigen, die im Fokus der geförderten</a:t>
            </a:r>
            <a:endParaRPr lang="fr-CH" dirty="0"/>
          </a:p>
          <a:p>
            <a:r>
              <a:rPr lang="de-CH" dirty="0"/>
              <a:t>Programme stehen und auf diese Weise Hinweise zur Relevanz und Effizienz der Programme</a:t>
            </a:r>
            <a:endParaRPr lang="fr-CH" dirty="0"/>
          </a:p>
          <a:p>
            <a:r>
              <a:rPr lang="de-CH" dirty="0"/>
              <a:t>zu erhalten, wird die fitness-</a:t>
            </a:r>
            <a:r>
              <a:rPr lang="de-CH" dirty="0" err="1"/>
              <a:t>for</a:t>
            </a:r>
            <a:r>
              <a:rPr lang="de-CH" dirty="0"/>
              <a:t>-</a:t>
            </a:r>
            <a:r>
              <a:rPr lang="de-CH" dirty="0" err="1"/>
              <a:t>purpose</a:t>
            </a:r>
            <a:r>
              <a:rPr lang="de-CH" dirty="0"/>
              <a:t> Logik (Übereinstimmung der Massnahmen mit Mitteln</a:t>
            </a:r>
            <a:endParaRPr lang="fr-CH" dirty="0"/>
          </a:p>
          <a:p>
            <a:r>
              <a:rPr lang="de-CH" dirty="0"/>
              <a:t>und Ziel) beigezogen, die der Qualität in der Hochschullehre zugrunde liegt: Die Projektverantwortlichen werden aufgefordert, bei der Eingabe ihres Gesuchs um Förderung ihres Pilotprogramms eine Strategie für eine Selbstevaluation vorzulegen. Jedes Pilotprogramm hat dabei insbesondere Folgendes zu bezeichnen:</a:t>
            </a:r>
            <a:endParaRPr lang="fr-CH" dirty="0"/>
          </a:p>
          <a:p>
            <a:r>
              <a:rPr lang="de-CH" dirty="0"/>
              <a:t/>
            </a:r>
            <a:br>
              <a:rPr lang="de-CH" dirty="0"/>
            </a:br>
            <a:r>
              <a:rPr lang="de-CH" dirty="0"/>
              <a:t> </a:t>
            </a:r>
            <a:endParaRPr lang="fr-CH" dirty="0"/>
          </a:p>
          <a:p>
            <a:r>
              <a:rPr lang="de-CH" dirty="0"/>
              <a:t> </a:t>
            </a:r>
            <a:endParaRPr lang="fr-CH" dirty="0"/>
          </a:p>
          <a:p>
            <a:pPr lvl="0"/>
            <a:r>
              <a:rPr lang="de-CH" dirty="0"/>
              <a:t>Vorgehen für die Sammlung relevanter Informationen und somit für eine kontinuierliche</a:t>
            </a:r>
            <a:endParaRPr lang="fr-CH" dirty="0"/>
          </a:p>
          <a:p>
            <a:r>
              <a:rPr lang="de-CH" dirty="0"/>
              <a:t>	Verbesserung;</a:t>
            </a:r>
            <a:endParaRPr lang="fr-CH" dirty="0"/>
          </a:p>
          <a:p>
            <a:pPr lvl="0"/>
            <a:r>
              <a:rPr lang="de-CH" dirty="0"/>
              <a:t>Instrumente, um diese Informationen zu erheben und in die Steuerung der Programme mit</a:t>
            </a:r>
            <a:endParaRPr lang="fr-CH" dirty="0"/>
          </a:p>
          <a:p>
            <a:r>
              <a:rPr lang="de-CH" dirty="0"/>
              <a:t>	einzubeziehen;</a:t>
            </a:r>
            <a:endParaRPr lang="fr-CH" dirty="0"/>
          </a:p>
          <a:p>
            <a:pPr lvl="0"/>
            <a:r>
              <a:rPr lang="de-CH" dirty="0"/>
              <a:t>Kriterien für die Evaluation, durch die Projektverantwortlichen, der Relevanz und Effizienz</a:t>
            </a:r>
            <a:endParaRPr lang="fr-CH" dirty="0"/>
          </a:p>
          <a:p>
            <a:r>
              <a:rPr lang="de-CH" dirty="0"/>
              <a:t>	ihrer Handlungen;</a:t>
            </a:r>
            <a:endParaRPr lang="fr-CH" dirty="0"/>
          </a:p>
          <a:p>
            <a:pPr lvl="0"/>
            <a:r>
              <a:rPr lang="de-CH" dirty="0"/>
              <a:t>Benchmarks, die es erlauben, zu beurteilen, ob diese Kriterien für die Evaluation</a:t>
            </a:r>
            <a:endParaRPr lang="fr-CH" dirty="0"/>
          </a:p>
          <a:p>
            <a:r>
              <a:rPr lang="de-CH" dirty="0"/>
              <a:t>	angemessen sind.</a:t>
            </a:r>
            <a:endParaRPr lang="fr-CH" dirty="0"/>
          </a:p>
          <a:p>
            <a:r>
              <a:rPr lang="de-CH" dirty="0"/>
              <a:t> </a:t>
            </a:r>
            <a:endParaRPr lang="fr-CH" dirty="0"/>
          </a:p>
          <a:p>
            <a:r>
              <a:rPr lang="de-CH" dirty="0"/>
              <a:t>Die Logik der Selbstevaluation erlaubt es, diese Elemente den je nach Disziplin und/oder</a:t>
            </a:r>
            <a:endParaRPr lang="fr-CH" dirty="0"/>
          </a:p>
          <a:p>
            <a:r>
              <a:rPr lang="de-CH" dirty="0"/>
              <a:t>Hochschultyp unterschiedlichen Gegebenheiten anzupassen. Auf diese Weise erfolgt die</a:t>
            </a:r>
            <a:endParaRPr lang="fr-CH" dirty="0"/>
          </a:p>
          <a:p>
            <a:r>
              <a:rPr lang="de-CH" dirty="0"/>
              <a:t>Selbstevaluation aufgrund gemeinsamer Standards; gleichzeitig sind die einzelnen</a:t>
            </a:r>
            <a:endParaRPr lang="fr-CH" dirty="0"/>
          </a:p>
          <a:p>
            <a:r>
              <a:rPr lang="de-CH" dirty="0"/>
              <a:t>Projektverantwortlichen dafür verantwortlich, Evaluationskriterien zu identifizieren und zu</a:t>
            </a:r>
            <a:endParaRPr lang="fr-CH" dirty="0"/>
          </a:p>
          <a:p>
            <a:r>
              <a:rPr lang="fr-CH" dirty="0" err="1"/>
              <a:t>begründen</a:t>
            </a:r>
            <a:r>
              <a:rPr lang="fr-CH" dirty="0"/>
              <a:t>’ </a:t>
            </a:r>
            <a:r>
              <a:rPr lang="de-CH" dirty="0"/>
              <a:t>(Hochschulkonferenz, 2016, S. 11)</a:t>
            </a:r>
            <a:r>
              <a:rPr lang="fr-CH" dirty="0"/>
              <a:t>.</a:t>
            </a:r>
          </a:p>
          <a:p>
            <a:endParaRPr lang="fr-CH" dirty="0"/>
          </a:p>
        </p:txBody>
      </p:sp>
      <p:sp>
        <p:nvSpPr>
          <p:cNvPr id="4" name="Foliennummernplatzhalter 3"/>
          <p:cNvSpPr>
            <a:spLocks noGrp="1"/>
          </p:cNvSpPr>
          <p:nvPr>
            <p:ph type="sldNum" sz="quarter" idx="10"/>
          </p:nvPr>
        </p:nvSpPr>
        <p:spPr/>
        <p:txBody>
          <a:bodyPr/>
          <a:lstStyle/>
          <a:p>
            <a:fld id="{AF34E84F-1BB4-4932-A4DF-387E59F6A469}" type="slidenum">
              <a:rPr lang="fr-CH" smtClean="0"/>
              <a:t>22</a:t>
            </a:fld>
            <a:endParaRPr lang="fr-CH"/>
          </a:p>
        </p:txBody>
      </p:sp>
    </p:spTree>
    <p:extLst>
      <p:ext uri="{BB962C8B-B14F-4D97-AF65-F5344CB8AC3E}">
        <p14:creationId xmlns:p14="http://schemas.microsoft.com/office/powerpoint/2010/main" val="45502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68400"/>
            <a:ext cx="5486400" cy="3086100"/>
          </a:xfrm>
        </p:spPr>
      </p:sp>
      <p:sp>
        <p:nvSpPr>
          <p:cNvPr id="3" name="Notizenplatzhalter 2"/>
          <p:cNvSpPr>
            <a:spLocks noGrp="1"/>
          </p:cNvSpPr>
          <p:nvPr>
            <p:ph type="body" idx="1"/>
          </p:nvPr>
        </p:nvSpPr>
        <p:spPr/>
        <p:txBody>
          <a:bodyPr/>
          <a:lstStyle/>
          <a:p>
            <a:r>
              <a:rPr lang="de-CH" dirty="0"/>
              <a:t>Die Hochschulkonferenz unterscheidet quantitative und qualitative Indikatoren (2016):</a:t>
            </a:r>
            <a:endParaRPr lang="fr-CH" dirty="0"/>
          </a:p>
          <a:p>
            <a:pPr lvl="1"/>
            <a:r>
              <a:rPr lang="de-CH" b="1" dirty="0"/>
              <a:t>Resultatbezogene, quantitative Indikatoren:</a:t>
            </a:r>
            <a:endParaRPr lang="fr-CH" b="1" dirty="0"/>
          </a:p>
          <a:p>
            <a:r>
              <a:rPr lang="de-CH" dirty="0"/>
              <a:t>‘Es wird die Anzahl Personen erhoben, die mit der Förderung erreicht wird resp. erreicht werden</a:t>
            </a:r>
            <a:endParaRPr lang="fr-CH" dirty="0"/>
          </a:p>
          <a:p>
            <a:r>
              <a:rPr lang="de-CH" dirty="0"/>
              <a:t>kann – gemessen am Total der entsprechenden Population. Dabei wird aufgeschlüsselt nach</a:t>
            </a:r>
            <a:endParaRPr lang="fr-CH" dirty="0"/>
          </a:p>
          <a:p>
            <a:r>
              <a:rPr lang="de-CH" dirty="0"/>
              <a:t>Geschlecht sowie nach weiteren relevanten Merkmalen wie bspw. Bildungshintergrund und</a:t>
            </a:r>
            <a:endParaRPr lang="fr-CH" dirty="0"/>
          </a:p>
          <a:p>
            <a:r>
              <a:rPr lang="de-CH" dirty="0"/>
              <a:t>Qualifizierung, Alter und Migrationshintergrund. Sofern möglich werden akquirierte</a:t>
            </a:r>
            <a:endParaRPr lang="fr-CH" dirty="0"/>
          </a:p>
          <a:p>
            <a:r>
              <a:rPr lang="de-CH" dirty="0"/>
              <a:t>Nachwuchsdozierende erfasst’ (Hochschulkonferenz, 2016, S. 11).</a:t>
            </a:r>
            <a:endParaRPr lang="fr-CH" dirty="0"/>
          </a:p>
          <a:p>
            <a:r>
              <a:rPr lang="de-CH" dirty="0"/>
              <a:t> </a:t>
            </a:r>
            <a:endParaRPr lang="fr-CH" dirty="0"/>
          </a:p>
          <a:p>
            <a:pPr lvl="1"/>
            <a:r>
              <a:rPr lang="de-CH" b="1" dirty="0"/>
              <a:t>Qualitative sowie Verfahrenselemente:</a:t>
            </a:r>
            <a:endParaRPr lang="fr-CH" b="1" dirty="0"/>
          </a:p>
          <a:p>
            <a:r>
              <a:rPr lang="de-CH" dirty="0"/>
              <a:t>‘Um die Erfahrungen der Personen und Institutionen aufzuzeigen, die im Fokus der geförderten</a:t>
            </a:r>
            <a:endParaRPr lang="fr-CH" dirty="0"/>
          </a:p>
          <a:p>
            <a:r>
              <a:rPr lang="de-CH" dirty="0"/>
              <a:t>Programme stehen und auf diese Weise Hinweise zur Relevanz und Effizienz der Programme</a:t>
            </a:r>
            <a:endParaRPr lang="fr-CH" dirty="0"/>
          </a:p>
          <a:p>
            <a:r>
              <a:rPr lang="de-CH" dirty="0"/>
              <a:t>zu erhalten, wird die fitness-</a:t>
            </a:r>
            <a:r>
              <a:rPr lang="de-CH" dirty="0" err="1"/>
              <a:t>for</a:t>
            </a:r>
            <a:r>
              <a:rPr lang="de-CH" dirty="0"/>
              <a:t>-</a:t>
            </a:r>
            <a:r>
              <a:rPr lang="de-CH" dirty="0" err="1"/>
              <a:t>purpose</a:t>
            </a:r>
            <a:r>
              <a:rPr lang="de-CH" dirty="0"/>
              <a:t> Logik (Übereinstimmung der Massnahmen mit Mitteln</a:t>
            </a:r>
            <a:endParaRPr lang="fr-CH" dirty="0"/>
          </a:p>
          <a:p>
            <a:r>
              <a:rPr lang="de-CH" dirty="0"/>
              <a:t>und Ziel) beigezogen, die der Qualität in der Hochschullehre zugrunde liegt: Die Projektverantwortlichen werden aufgefordert, bei der Eingabe ihres Gesuchs um Förderung ihres Pilotprogramms eine Strategie für eine Selbstevaluation vorzulegen. Jedes Pilotprogramm hat dabei insbesondere Folgendes zu bezeichnen:</a:t>
            </a:r>
            <a:endParaRPr lang="fr-CH" dirty="0"/>
          </a:p>
          <a:p>
            <a:r>
              <a:rPr lang="de-CH" dirty="0"/>
              <a:t/>
            </a:r>
            <a:br>
              <a:rPr lang="de-CH" dirty="0"/>
            </a:br>
            <a:r>
              <a:rPr lang="de-CH" dirty="0"/>
              <a:t> </a:t>
            </a:r>
            <a:endParaRPr lang="fr-CH" dirty="0"/>
          </a:p>
          <a:p>
            <a:r>
              <a:rPr lang="de-CH" dirty="0"/>
              <a:t> </a:t>
            </a:r>
            <a:endParaRPr lang="fr-CH" dirty="0"/>
          </a:p>
          <a:p>
            <a:pPr lvl="0"/>
            <a:r>
              <a:rPr lang="de-CH" dirty="0"/>
              <a:t>Vorgehen für die Sammlung relevanter Informationen und somit für eine kontinuierliche</a:t>
            </a:r>
            <a:endParaRPr lang="fr-CH" dirty="0"/>
          </a:p>
          <a:p>
            <a:r>
              <a:rPr lang="de-CH" dirty="0"/>
              <a:t>	Verbesserung;</a:t>
            </a:r>
            <a:endParaRPr lang="fr-CH" dirty="0"/>
          </a:p>
          <a:p>
            <a:pPr lvl="0"/>
            <a:r>
              <a:rPr lang="de-CH" dirty="0"/>
              <a:t>Instrumente, um diese Informationen zu erheben und in die Steuerung der Programme mit</a:t>
            </a:r>
            <a:endParaRPr lang="fr-CH" dirty="0"/>
          </a:p>
          <a:p>
            <a:r>
              <a:rPr lang="de-CH" dirty="0"/>
              <a:t>	einzubeziehen;</a:t>
            </a:r>
            <a:endParaRPr lang="fr-CH" dirty="0"/>
          </a:p>
          <a:p>
            <a:pPr lvl="0"/>
            <a:r>
              <a:rPr lang="de-CH" dirty="0"/>
              <a:t>Kriterien für die Evaluation, durch die Projektverantwortlichen, der Relevanz und Effizienz</a:t>
            </a:r>
            <a:endParaRPr lang="fr-CH" dirty="0"/>
          </a:p>
          <a:p>
            <a:r>
              <a:rPr lang="de-CH" dirty="0"/>
              <a:t>	ihrer Handlungen;</a:t>
            </a:r>
            <a:endParaRPr lang="fr-CH" dirty="0"/>
          </a:p>
          <a:p>
            <a:pPr lvl="0"/>
            <a:r>
              <a:rPr lang="de-CH" dirty="0"/>
              <a:t>Benchmarks, die es erlauben, zu beurteilen, ob diese Kriterien für die Evaluation</a:t>
            </a:r>
            <a:endParaRPr lang="fr-CH" dirty="0"/>
          </a:p>
          <a:p>
            <a:r>
              <a:rPr lang="de-CH" dirty="0"/>
              <a:t>	angemessen sind.</a:t>
            </a:r>
            <a:endParaRPr lang="fr-CH" dirty="0"/>
          </a:p>
          <a:p>
            <a:r>
              <a:rPr lang="de-CH" dirty="0"/>
              <a:t> </a:t>
            </a:r>
            <a:endParaRPr lang="fr-CH" dirty="0"/>
          </a:p>
          <a:p>
            <a:r>
              <a:rPr lang="de-CH" dirty="0"/>
              <a:t>Die Logik der Selbstevaluation erlaubt es, diese Elemente den je nach Disziplin und/oder</a:t>
            </a:r>
            <a:endParaRPr lang="fr-CH" dirty="0"/>
          </a:p>
          <a:p>
            <a:r>
              <a:rPr lang="de-CH" dirty="0"/>
              <a:t>Hochschultyp unterschiedlichen Gegebenheiten anzupassen. Auf diese Weise erfolgt die</a:t>
            </a:r>
            <a:endParaRPr lang="fr-CH" dirty="0"/>
          </a:p>
          <a:p>
            <a:r>
              <a:rPr lang="de-CH" dirty="0"/>
              <a:t>Selbstevaluation aufgrund gemeinsamer Standards; gleichzeitig sind die einzelnen</a:t>
            </a:r>
            <a:endParaRPr lang="fr-CH" dirty="0"/>
          </a:p>
          <a:p>
            <a:r>
              <a:rPr lang="de-CH" dirty="0"/>
              <a:t>Projektverantwortlichen dafür verantwortlich, Evaluationskriterien zu identifizieren und zu</a:t>
            </a:r>
            <a:endParaRPr lang="fr-CH" dirty="0"/>
          </a:p>
          <a:p>
            <a:r>
              <a:rPr lang="fr-CH" dirty="0" err="1"/>
              <a:t>begründen</a:t>
            </a:r>
            <a:r>
              <a:rPr lang="fr-CH" dirty="0"/>
              <a:t>’ </a:t>
            </a:r>
            <a:r>
              <a:rPr lang="de-CH" dirty="0"/>
              <a:t>(Hochschulkonferenz, 2016, S. 11)</a:t>
            </a:r>
            <a:r>
              <a:rPr lang="fr-CH" dirty="0"/>
              <a:t>.</a:t>
            </a:r>
          </a:p>
          <a:p>
            <a:endParaRPr lang="fr-CH" dirty="0"/>
          </a:p>
        </p:txBody>
      </p:sp>
      <p:sp>
        <p:nvSpPr>
          <p:cNvPr id="4" name="Foliennummernplatzhalter 3"/>
          <p:cNvSpPr>
            <a:spLocks noGrp="1"/>
          </p:cNvSpPr>
          <p:nvPr>
            <p:ph type="sldNum" sz="quarter" idx="10"/>
          </p:nvPr>
        </p:nvSpPr>
        <p:spPr/>
        <p:txBody>
          <a:bodyPr/>
          <a:lstStyle/>
          <a:p>
            <a:fld id="{AF34E84F-1BB4-4932-A4DF-387E59F6A469}" type="slidenum">
              <a:rPr lang="fr-CH" smtClean="0"/>
              <a:t>23</a:t>
            </a:fld>
            <a:endParaRPr lang="fr-CH"/>
          </a:p>
        </p:txBody>
      </p:sp>
    </p:spTree>
    <p:extLst>
      <p:ext uri="{BB962C8B-B14F-4D97-AF65-F5344CB8AC3E}">
        <p14:creationId xmlns:p14="http://schemas.microsoft.com/office/powerpoint/2010/main" val="114654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CH"/>
          </a:p>
        </p:txBody>
      </p:sp>
      <p:sp>
        <p:nvSpPr>
          <p:cNvPr id="4" name="Foliennummernplatzhalter 3"/>
          <p:cNvSpPr>
            <a:spLocks noGrp="1"/>
          </p:cNvSpPr>
          <p:nvPr>
            <p:ph type="sldNum" sz="quarter" idx="10"/>
          </p:nvPr>
        </p:nvSpPr>
        <p:spPr/>
        <p:txBody>
          <a:bodyPr/>
          <a:lstStyle/>
          <a:p>
            <a:fld id="{AF34E84F-1BB4-4932-A4DF-387E59F6A469}" type="slidenum">
              <a:rPr lang="fr-CH" smtClean="0"/>
              <a:t>24</a:t>
            </a:fld>
            <a:endParaRPr lang="fr-CH"/>
          </a:p>
        </p:txBody>
      </p:sp>
    </p:spTree>
    <p:extLst>
      <p:ext uri="{BB962C8B-B14F-4D97-AF65-F5344CB8AC3E}">
        <p14:creationId xmlns:p14="http://schemas.microsoft.com/office/powerpoint/2010/main" val="11367696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229769"/>
            <a:ext cx="9144000" cy="1731169"/>
          </a:xfrm>
        </p:spPr>
        <p:txBody>
          <a:bodyPr anchor="b"/>
          <a:lstStyle>
            <a:lvl1pPr algn="ctr">
              <a:defRPr sz="6000">
                <a:latin typeface="Arial" panose="020B0604020202020204" pitchFamily="34" charset="0"/>
                <a:cs typeface="Arial" panose="020B0604020202020204" pitchFamily="34" charset="0"/>
              </a:defRPr>
            </a:lvl1pPr>
          </a:lstStyle>
          <a:p>
            <a:r>
              <a:rPr lang="fr-FR" smtClean="0"/>
              <a:t>Modifiez le style du titre</a:t>
            </a:r>
            <a:endParaRPr lang="fr-CH" dirty="0"/>
          </a:p>
        </p:txBody>
      </p:sp>
      <p:sp>
        <p:nvSpPr>
          <p:cNvPr id="3" name="Sous-titre 2"/>
          <p:cNvSpPr>
            <a:spLocks noGrp="1"/>
          </p:cNvSpPr>
          <p:nvPr>
            <p:ph type="subTitle" idx="1"/>
          </p:nvPr>
        </p:nvSpPr>
        <p:spPr>
          <a:xfrm>
            <a:off x="1524000" y="405301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dirty="0"/>
          </a:p>
        </p:txBody>
      </p:sp>
      <p:sp>
        <p:nvSpPr>
          <p:cNvPr id="4" name="Espace réservé de la date 3"/>
          <p:cNvSpPr>
            <a:spLocks noGrp="1"/>
          </p:cNvSpPr>
          <p:nvPr>
            <p:ph type="dt" sz="half" idx="10"/>
          </p:nvPr>
        </p:nvSpPr>
        <p:spPr>
          <a:xfrm>
            <a:off x="8455146" y="6276685"/>
            <a:ext cx="2743200" cy="365125"/>
          </a:xfrm>
        </p:spPr>
        <p:txBody>
          <a:bodyPr/>
          <a:lstStyle>
            <a:lvl1pPr algn="r">
              <a:defRPr>
                <a:latin typeface="Arial" panose="020B0604020202020204" pitchFamily="34" charset="0"/>
                <a:cs typeface="Arial" panose="020B0604020202020204" pitchFamily="34" charset="0"/>
              </a:defRPr>
            </a:lvl1pPr>
          </a:lstStyle>
          <a:p>
            <a:fld id="{6C8F2A75-4CDE-449B-B7F5-A896EE7F8266}" type="datetime1">
              <a:rPr lang="fr-CH" smtClean="0"/>
              <a:pPr/>
              <a:t>12.04.2018</a:t>
            </a:fld>
            <a:endParaRPr lang="fr-CH" dirty="0"/>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209" y="363723"/>
            <a:ext cx="1667648" cy="461935"/>
          </a:xfrm>
          <a:prstGeom prst="rect">
            <a:avLst/>
          </a:prstGeom>
        </p:spPr>
      </p:pic>
      <p:pic>
        <p:nvPicPr>
          <p:cNvPr id="8" name="Image 7" descr="HESSO-instit-pantone+and Art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86842" y="341660"/>
            <a:ext cx="1482154" cy="762688"/>
          </a:xfrm>
          <a:prstGeom prst="rect">
            <a:avLst/>
          </a:prstGeom>
          <a:noFill/>
          <a:ln>
            <a:noFill/>
          </a:ln>
        </p:spPr>
      </p:pic>
      <p:pic>
        <p:nvPicPr>
          <p:cNvPr id="9" name="Imag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48724" y="341660"/>
            <a:ext cx="1495662" cy="708661"/>
          </a:xfrm>
          <a:prstGeom prst="rect">
            <a:avLst/>
          </a:prstGeom>
        </p:spPr>
      </p:pic>
      <p:pic>
        <p:nvPicPr>
          <p:cNvPr id="10" name="Imag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210972" y="348896"/>
            <a:ext cx="1627128" cy="375491"/>
          </a:xfrm>
          <a:prstGeom prst="rect">
            <a:avLst/>
          </a:prstGeom>
        </p:spPr>
      </p:pic>
      <p:pic>
        <p:nvPicPr>
          <p:cNvPr id="11" name="Imag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398808" y="362122"/>
            <a:ext cx="1418222" cy="661837"/>
          </a:xfrm>
          <a:prstGeom prst="rect">
            <a:avLst/>
          </a:prstGeom>
        </p:spPr>
      </p:pic>
      <p:pic>
        <p:nvPicPr>
          <p:cNvPr id="14" name="Image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394482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4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643504"/>
            <a:ext cx="10515600" cy="685165"/>
          </a:xfrm>
        </p:spPr>
        <p:txBody>
          <a:bodyPr>
            <a:normAutofit/>
          </a:bodyPr>
          <a:lstStyle>
            <a:lvl1pPr>
              <a:defRPr sz="4000" b="0">
                <a:solidFill>
                  <a:schemeClr val="accent5">
                    <a:lumMod val="50000"/>
                  </a:schemeClr>
                </a:solidFill>
                <a:latin typeface="Arial" panose="020B0604020202020204" pitchFamily="34" charset="0"/>
                <a:cs typeface="Arial" panose="020B0604020202020204" pitchFamily="34" charset="0"/>
              </a:defRPr>
            </a:lvl1pPr>
          </a:lstStyle>
          <a:p>
            <a:r>
              <a:rPr lang="fr-FR" smtClean="0"/>
              <a:t>Modifiez le style du titre</a:t>
            </a:r>
            <a:endParaRPr lang="fr-CH" dirty="0"/>
          </a:p>
        </p:txBody>
      </p:sp>
      <p:sp>
        <p:nvSpPr>
          <p:cNvPr id="3" name="Espace réservé du contenu 2"/>
          <p:cNvSpPr>
            <a:spLocks noGrp="1"/>
          </p:cNvSpPr>
          <p:nvPr>
            <p:ph idx="1"/>
          </p:nvPr>
        </p:nvSpPr>
        <p:spPr>
          <a:xfrm>
            <a:off x="838200" y="1614672"/>
            <a:ext cx="10515600"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pic>
        <p:nvPicPr>
          <p:cNvPr id="7" name="Image 6"/>
          <p:cNvPicPr/>
          <p:nvPr/>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8" name="Image 7" descr="HESSO-instit-pantone+and Art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9" name="Image 8"/>
          <p:cNvPicPr/>
          <p:nvPr/>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0" name="Image 9"/>
          <p:cNvPicPr/>
          <p:nvPr/>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1" name="Image 10"/>
          <p:cNvPicPr/>
          <p:nvPr/>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12" name="ZoneTexte 11"/>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smtClean="0">
                <a:solidFill>
                  <a:srgbClr val="143350"/>
                </a:solidFill>
                <a:latin typeface="Arial" panose="020B0604020202020204" pitchFamily="34" charset="0"/>
                <a:cs typeface="Arial" panose="020B0604020202020204" pitchFamily="34" charset="0"/>
              </a:rPr>
              <a:t>#Career</a:t>
            </a:r>
            <a:r>
              <a:rPr lang="fr-CH" sz="1400" b="1" i="0" kern="1200" spc="10" baseline="0" dirty="0" smtClean="0">
                <a:solidFill>
                  <a:srgbClr val="143350"/>
                </a:solidFill>
                <a:latin typeface="Arial" panose="020B0604020202020204" pitchFamily="34" charset="0"/>
                <a:cs typeface="Arial" panose="020B0604020202020204" pitchFamily="34" charset="0"/>
              </a:rPr>
              <a:t>2</a:t>
            </a:r>
            <a:r>
              <a:rPr lang="fr-CH" sz="1400" b="1" i="1" kern="1200" spc="30" baseline="0" dirty="0" smtClean="0">
                <a:solidFill>
                  <a:srgbClr val="143350"/>
                </a:solidFill>
                <a:latin typeface="Arial" panose="020B0604020202020204" pitchFamily="34" charset="0"/>
                <a:cs typeface="Arial" panose="020B0604020202020204" pitchFamily="34" charset="0"/>
              </a:rPr>
              <a:t>S</a:t>
            </a:r>
            <a:r>
              <a:rPr lang="fr-CH" sz="1400" b="1" kern="1200" spc="0" baseline="0" dirty="0" smtClean="0">
                <a:solidFill>
                  <a:srgbClr val="143350"/>
                </a:solidFill>
                <a:latin typeface="Arial" panose="020B0604020202020204" pitchFamily="34" charset="0"/>
                <a:cs typeface="Arial" panose="020B0604020202020204" pitchFamily="34" charset="0"/>
              </a:rPr>
              <a:t>ocialWork</a:t>
            </a:r>
            <a:endParaRPr lang="fr-CH" sz="1400" b="1" kern="1200" spc="0" baseline="0" dirty="0">
              <a:solidFill>
                <a:srgbClr val="143350"/>
              </a:solidFill>
              <a:latin typeface="Arial" panose="020B0604020202020204" pitchFamily="34" charset="0"/>
              <a:cs typeface="Arial" panose="020B0604020202020204" pitchFamily="34" charset="0"/>
            </a:endParaRPr>
          </a:p>
        </p:txBody>
      </p:sp>
      <p:pic>
        <p:nvPicPr>
          <p:cNvPr id="14" name="Image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8218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644400"/>
            <a:ext cx="6140450" cy="685165"/>
          </a:xfrm>
        </p:spPr>
        <p:txBody>
          <a:bodyPr>
            <a:normAutofit/>
          </a:bodyPr>
          <a:lstStyle>
            <a:lvl1pPr>
              <a:defRPr sz="4000">
                <a:solidFill>
                  <a:schemeClr val="accent5">
                    <a:lumMod val="50000"/>
                  </a:schemeClr>
                </a:solidFill>
                <a:latin typeface="Arial" panose="020B0604020202020204" pitchFamily="34" charset="0"/>
                <a:cs typeface="Arial" panose="020B0604020202020204" pitchFamily="34" charset="0"/>
              </a:defRPr>
            </a:lvl1pPr>
          </a:lstStyle>
          <a:p>
            <a:r>
              <a:rPr lang="fr-FR" smtClean="0"/>
              <a:t>Modifiez le style du titre</a:t>
            </a:r>
            <a:endParaRPr lang="fr-CH" dirty="0"/>
          </a:p>
        </p:txBody>
      </p:sp>
      <p:sp>
        <p:nvSpPr>
          <p:cNvPr id="3" name="Espace réservé du contenu 2"/>
          <p:cNvSpPr>
            <a:spLocks noGrp="1"/>
          </p:cNvSpPr>
          <p:nvPr>
            <p:ph idx="1"/>
          </p:nvPr>
        </p:nvSpPr>
        <p:spPr>
          <a:xfrm>
            <a:off x="838200" y="1616400"/>
            <a:ext cx="6140450" cy="437974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sp>
        <p:nvSpPr>
          <p:cNvPr id="12" name="Espace réservé du contenu 2"/>
          <p:cNvSpPr>
            <a:spLocks noGrp="1"/>
          </p:cNvSpPr>
          <p:nvPr>
            <p:ph idx="13"/>
          </p:nvPr>
        </p:nvSpPr>
        <p:spPr>
          <a:xfrm>
            <a:off x="7213326" y="644400"/>
            <a:ext cx="4140474" cy="531444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pic>
        <p:nvPicPr>
          <p:cNvPr id="14" name="Image 13"/>
          <p:cNvPicPr/>
          <p:nvPr userDrawn="1"/>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15" name="Image 14" descr="HESSO-instit-pantone+and Arts"/>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16" name="Image 15"/>
          <p:cNvPicPr/>
          <p:nvPr userDrawn="1"/>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7" name="Image 16"/>
          <p:cNvPicPr/>
          <p:nvPr userDrawn="1"/>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8" name="Image 17"/>
          <p:cNvPicPr/>
          <p:nvPr userDrawn="1"/>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19" name="ZoneTexte 18"/>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smtClean="0">
                <a:solidFill>
                  <a:srgbClr val="143350"/>
                </a:solidFill>
                <a:latin typeface="Arial" panose="020B0604020202020204" pitchFamily="34" charset="0"/>
                <a:cs typeface="Arial" panose="020B0604020202020204" pitchFamily="34" charset="0"/>
              </a:rPr>
              <a:t>#Career</a:t>
            </a:r>
            <a:r>
              <a:rPr lang="fr-CH" sz="1400" b="1" i="0" kern="1200" spc="10" baseline="0" dirty="0" smtClean="0">
                <a:solidFill>
                  <a:srgbClr val="143350"/>
                </a:solidFill>
                <a:latin typeface="Arial" panose="020B0604020202020204" pitchFamily="34" charset="0"/>
                <a:cs typeface="Arial" panose="020B0604020202020204" pitchFamily="34" charset="0"/>
              </a:rPr>
              <a:t>2</a:t>
            </a:r>
            <a:r>
              <a:rPr lang="fr-CH" sz="1400" b="1" i="1" kern="1200" spc="30" baseline="0" dirty="0" smtClean="0">
                <a:solidFill>
                  <a:srgbClr val="143350"/>
                </a:solidFill>
                <a:latin typeface="Arial" panose="020B0604020202020204" pitchFamily="34" charset="0"/>
                <a:cs typeface="Arial" panose="020B0604020202020204" pitchFamily="34" charset="0"/>
              </a:rPr>
              <a:t>S</a:t>
            </a:r>
            <a:r>
              <a:rPr lang="fr-CH" sz="1400" b="1" kern="1200" spc="0" baseline="0" dirty="0" smtClean="0">
                <a:solidFill>
                  <a:srgbClr val="143350"/>
                </a:solidFill>
                <a:latin typeface="Arial" panose="020B0604020202020204" pitchFamily="34" charset="0"/>
                <a:cs typeface="Arial" panose="020B0604020202020204" pitchFamily="34" charset="0"/>
              </a:rPr>
              <a:t>ocialWork</a:t>
            </a:r>
            <a:endParaRPr lang="fr-CH" sz="1400" b="1" kern="1200" spc="0" baseline="0" dirty="0">
              <a:solidFill>
                <a:srgbClr val="143350"/>
              </a:solidFill>
              <a:latin typeface="Arial" panose="020B0604020202020204" pitchFamily="34" charset="0"/>
              <a:cs typeface="Arial" panose="020B0604020202020204" pitchFamily="34" charset="0"/>
            </a:endParaRPr>
          </a:p>
        </p:txBody>
      </p:sp>
      <p:pic>
        <p:nvPicPr>
          <p:cNvPr id="13" name="Image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125560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6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16400"/>
            <a:ext cx="5146141"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sp>
        <p:nvSpPr>
          <p:cNvPr id="12" name="Espace réservé du contenu 2"/>
          <p:cNvSpPr>
            <a:spLocks noGrp="1"/>
          </p:cNvSpPr>
          <p:nvPr>
            <p:ph idx="13"/>
          </p:nvPr>
        </p:nvSpPr>
        <p:spPr>
          <a:xfrm>
            <a:off x="6089964" y="1617353"/>
            <a:ext cx="5263836"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dirty="0"/>
          </a:p>
        </p:txBody>
      </p:sp>
      <p:pic>
        <p:nvPicPr>
          <p:cNvPr id="13" name="Image 12"/>
          <p:cNvPicPr/>
          <p:nvPr/>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14" name="Image 13" descr="HESSO-instit-pantone+and Art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15" name="Image 14"/>
          <p:cNvPicPr/>
          <p:nvPr/>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6" name="Image 15"/>
          <p:cNvPicPr/>
          <p:nvPr/>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7" name="Image 16"/>
          <p:cNvPicPr/>
          <p:nvPr/>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20" name="Titre 1"/>
          <p:cNvSpPr>
            <a:spLocks noGrp="1"/>
          </p:cNvSpPr>
          <p:nvPr>
            <p:ph type="title"/>
          </p:nvPr>
        </p:nvSpPr>
        <p:spPr>
          <a:xfrm>
            <a:off x="838200" y="643504"/>
            <a:ext cx="10515600" cy="685165"/>
          </a:xfrm>
        </p:spPr>
        <p:txBody>
          <a:bodyPr>
            <a:normAutofit/>
          </a:bodyPr>
          <a:lstStyle>
            <a:lvl1pPr>
              <a:defRPr sz="4000">
                <a:solidFill>
                  <a:schemeClr val="accent5">
                    <a:lumMod val="50000"/>
                  </a:schemeClr>
                </a:solidFill>
                <a:latin typeface="Arial" panose="020B0604020202020204" pitchFamily="34" charset="0"/>
                <a:cs typeface="Arial" panose="020B0604020202020204" pitchFamily="34" charset="0"/>
              </a:defRPr>
            </a:lvl1pPr>
          </a:lstStyle>
          <a:p>
            <a:r>
              <a:rPr lang="fr-FR" smtClean="0"/>
              <a:t>Modifiez le style du titre</a:t>
            </a:r>
            <a:endParaRPr lang="fr-CH" dirty="0"/>
          </a:p>
        </p:txBody>
      </p:sp>
      <p:sp>
        <p:nvSpPr>
          <p:cNvPr id="18" name="ZoneTexte 17"/>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smtClean="0">
                <a:solidFill>
                  <a:srgbClr val="143350"/>
                </a:solidFill>
                <a:latin typeface="Arial" panose="020B0604020202020204" pitchFamily="34" charset="0"/>
                <a:cs typeface="Arial" panose="020B0604020202020204" pitchFamily="34" charset="0"/>
              </a:rPr>
              <a:t>#Career</a:t>
            </a:r>
            <a:r>
              <a:rPr lang="fr-CH" sz="1400" b="1" i="0" kern="1200" spc="10" baseline="0" dirty="0" smtClean="0">
                <a:solidFill>
                  <a:srgbClr val="143350"/>
                </a:solidFill>
                <a:latin typeface="Arial" panose="020B0604020202020204" pitchFamily="34" charset="0"/>
                <a:cs typeface="Arial" panose="020B0604020202020204" pitchFamily="34" charset="0"/>
              </a:rPr>
              <a:t>2</a:t>
            </a:r>
            <a:r>
              <a:rPr lang="fr-CH" sz="1400" b="1" i="1" kern="1200" spc="30" baseline="0" dirty="0" smtClean="0">
                <a:solidFill>
                  <a:srgbClr val="143350"/>
                </a:solidFill>
                <a:latin typeface="Arial" panose="020B0604020202020204" pitchFamily="34" charset="0"/>
                <a:cs typeface="Arial" panose="020B0604020202020204" pitchFamily="34" charset="0"/>
              </a:rPr>
              <a:t>S</a:t>
            </a:r>
            <a:r>
              <a:rPr lang="fr-CH" sz="1400" b="1" kern="1200" spc="0" baseline="0" dirty="0" smtClean="0">
                <a:solidFill>
                  <a:srgbClr val="143350"/>
                </a:solidFill>
                <a:latin typeface="Arial" panose="020B0604020202020204" pitchFamily="34" charset="0"/>
                <a:cs typeface="Arial" panose="020B0604020202020204" pitchFamily="34" charset="0"/>
              </a:rPr>
              <a:t>ocialWork</a:t>
            </a:r>
            <a:endParaRPr lang="fr-CH" sz="1400" b="1" kern="1200" spc="0" baseline="0" dirty="0">
              <a:solidFill>
                <a:srgbClr val="143350"/>
              </a:solidFill>
              <a:latin typeface="Arial" panose="020B0604020202020204" pitchFamily="34" charset="0"/>
              <a:cs typeface="Arial" panose="020B0604020202020204" pitchFamily="34" charset="0"/>
            </a:endParaRPr>
          </a:p>
        </p:txBody>
      </p:sp>
      <p:pic>
        <p:nvPicPr>
          <p:cNvPr id="21" name="Imag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265768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52250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smtClean="0"/>
              <a:t>Modifiez le style du titre</a:t>
            </a:r>
            <a:endParaRPr lang="fr-CH"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BF9F181-6897-4510-9E4F-11A4BC6BDC48}" type="datetime1">
              <a:rPr lang="fr-CH" smtClean="0"/>
              <a:t>12.04.2018</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fr-CH" smtClean="0"/>
              <a:t>rencontre Artias - 25.08.2017</a:t>
            </a:r>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1A01E0D-BF29-4629-A93C-D5D24873B420}" type="slidenum">
              <a:rPr lang="fr-CH" smtClean="0"/>
              <a:pPr/>
              <a:t>‹N°›</a:t>
            </a:fld>
            <a:endParaRPr lang="fr-CH"/>
          </a:p>
        </p:txBody>
      </p:sp>
    </p:spTree>
    <p:extLst>
      <p:ext uri="{BB962C8B-B14F-4D97-AF65-F5344CB8AC3E}">
        <p14:creationId xmlns:p14="http://schemas.microsoft.com/office/powerpoint/2010/main" val="124616278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1"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229769"/>
            <a:ext cx="9144000" cy="2041217"/>
          </a:xfrm>
        </p:spPr>
        <p:txBody>
          <a:bodyPr anchor="ctr">
            <a:normAutofit/>
          </a:bodyPr>
          <a:lstStyle/>
          <a:p>
            <a:r>
              <a:rPr lang="fr-CH" dirty="0" smtClean="0"/>
              <a:t>Career2</a:t>
            </a:r>
            <a:r>
              <a:rPr lang="fr-CH" i="1" dirty="0" smtClean="0"/>
              <a:t>S</a:t>
            </a:r>
            <a:r>
              <a:rPr lang="fr-CH" dirty="0" smtClean="0"/>
              <a:t>ocialWork</a:t>
            </a:r>
            <a:endParaRPr lang="fr-CH" dirty="0"/>
          </a:p>
        </p:txBody>
      </p:sp>
      <p:sp>
        <p:nvSpPr>
          <p:cNvPr id="3" name="Sous-titre 2"/>
          <p:cNvSpPr>
            <a:spLocks noGrp="1"/>
          </p:cNvSpPr>
          <p:nvPr>
            <p:ph type="subTitle" idx="1"/>
          </p:nvPr>
        </p:nvSpPr>
        <p:spPr>
          <a:xfrm>
            <a:off x="1523999" y="5003642"/>
            <a:ext cx="9629553" cy="705134"/>
          </a:xfrm>
        </p:spPr>
        <p:txBody>
          <a:bodyPr>
            <a:normAutofit/>
          </a:bodyPr>
          <a:lstStyle/>
          <a:p>
            <a:r>
              <a:rPr lang="fr-CH" dirty="0" smtClean="0"/>
              <a:t>Evelyne </a:t>
            </a:r>
            <a:r>
              <a:rPr lang="fr-CH" dirty="0" err="1" smtClean="0"/>
              <a:t>Thönnissen</a:t>
            </a:r>
            <a:r>
              <a:rPr lang="fr-CH" dirty="0" smtClean="0"/>
              <a:t> Chase et Olivier Grand, co-chef-</a:t>
            </a:r>
            <a:r>
              <a:rPr lang="fr-CH" dirty="0" err="1" smtClean="0"/>
              <a:t>fe</a:t>
            </a:r>
            <a:r>
              <a:rPr lang="fr-CH" dirty="0" smtClean="0"/>
              <a:t>-s de projet</a:t>
            </a:r>
            <a:endParaRPr lang="fr-CH" dirty="0"/>
          </a:p>
        </p:txBody>
      </p:sp>
    </p:spTree>
    <p:extLst>
      <p:ext uri="{BB962C8B-B14F-4D97-AF65-F5344CB8AC3E}">
        <p14:creationId xmlns:p14="http://schemas.microsoft.com/office/powerpoint/2010/main" val="2791111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800" y="1616399"/>
            <a:ext cx="10706100" cy="4280135"/>
          </a:xfrm>
        </p:spPr>
        <p:txBody>
          <a:bodyPr>
            <a:normAutofit/>
          </a:bodyPr>
          <a:lstStyle/>
          <a:p>
            <a:pPr>
              <a:lnSpc>
                <a:spcPct val="120000"/>
              </a:lnSpc>
              <a:spcBef>
                <a:spcPts val="600"/>
              </a:spcBef>
            </a:pPr>
            <a:r>
              <a:rPr lang="de-CH" sz="2600" b="1" dirty="0" err="1" smtClean="0"/>
              <a:t>Compétences</a:t>
            </a:r>
            <a:r>
              <a:rPr lang="de-CH" sz="2600" b="1" dirty="0" smtClean="0"/>
              <a:t> </a:t>
            </a:r>
            <a:r>
              <a:rPr lang="de-CH" sz="2600" b="1" dirty="0" err="1" smtClean="0"/>
              <a:t>spécifiques</a:t>
            </a:r>
            <a:r>
              <a:rPr lang="de-CH" sz="2600" dirty="0" smtClean="0"/>
              <a:t/>
            </a:r>
            <a:br>
              <a:rPr lang="de-CH" sz="2600" dirty="0" smtClean="0"/>
            </a:br>
            <a:r>
              <a:rPr lang="de-CH" sz="2600" dirty="0" err="1" smtClean="0"/>
              <a:t>dans</a:t>
            </a:r>
            <a:r>
              <a:rPr lang="de-CH" sz="2600" dirty="0" smtClean="0"/>
              <a:t> </a:t>
            </a:r>
            <a:r>
              <a:rPr lang="de-CH" sz="2600" dirty="0" err="1" smtClean="0"/>
              <a:t>l’enseignement</a:t>
            </a:r>
            <a:r>
              <a:rPr lang="de-CH" sz="2600" dirty="0" smtClean="0"/>
              <a:t>, la </a:t>
            </a:r>
            <a:r>
              <a:rPr lang="de-CH" sz="2600" dirty="0" err="1" smtClean="0"/>
              <a:t>recherche</a:t>
            </a:r>
            <a:r>
              <a:rPr lang="de-CH" sz="2600" dirty="0" smtClean="0"/>
              <a:t>, les </a:t>
            </a:r>
            <a:r>
              <a:rPr lang="de-CH" sz="2600" dirty="0" err="1" smtClean="0"/>
              <a:t>prestations</a:t>
            </a:r>
            <a:r>
              <a:rPr lang="de-CH" sz="2600" dirty="0" smtClean="0"/>
              <a:t> de </a:t>
            </a:r>
            <a:r>
              <a:rPr lang="de-CH" sz="2600" dirty="0" err="1" smtClean="0"/>
              <a:t>services</a:t>
            </a:r>
            <a:r>
              <a:rPr lang="de-CH" sz="2600" dirty="0" smtClean="0"/>
              <a:t> et la </a:t>
            </a:r>
            <a:r>
              <a:rPr lang="de-CH" sz="2600" dirty="0" err="1" smtClean="0"/>
              <a:t>formation</a:t>
            </a:r>
            <a:r>
              <a:rPr lang="de-CH" sz="2600" dirty="0" smtClean="0"/>
              <a:t> </a:t>
            </a:r>
            <a:r>
              <a:rPr lang="de-CH" sz="2600" dirty="0" err="1" smtClean="0"/>
              <a:t>continue</a:t>
            </a:r>
            <a:endParaRPr lang="de-CH" sz="2600" dirty="0" smtClean="0">
              <a:solidFill>
                <a:schemeClr val="accent5">
                  <a:lumMod val="75000"/>
                </a:schemeClr>
              </a:solidFill>
            </a:endParaRPr>
          </a:p>
          <a:p>
            <a:pPr>
              <a:lnSpc>
                <a:spcPct val="120000"/>
              </a:lnSpc>
              <a:spcBef>
                <a:spcPts val="600"/>
              </a:spcBef>
            </a:pPr>
            <a:r>
              <a:rPr lang="de-CH" sz="2600" b="1" dirty="0" err="1" smtClean="0"/>
              <a:t>Compétences</a:t>
            </a:r>
            <a:r>
              <a:rPr lang="de-CH" sz="2600" b="1" dirty="0" smtClean="0"/>
              <a:t> </a:t>
            </a:r>
            <a:r>
              <a:rPr lang="de-CH" sz="2600" b="1" dirty="0" smtClean="0"/>
              <a:t>supra-</a:t>
            </a:r>
            <a:r>
              <a:rPr lang="de-CH" sz="2600" b="1" dirty="0" err="1" smtClean="0"/>
              <a:t>domaines</a:t>
            </a:r>
            <a:endParaRPr lang="de-CH" sz="2600" dirty="0"/>
          </a:p>
          <a:p>
            <a:pPr marL="266700" indent="0">
              <a:lnSpc>
                <a:spcPct val="120000"/>
              </a:lnSpc>
              <a:spcBef>
                <a:spcPts val="600"/>
              </a:spcBef>
              <a:buNone/>
            </a:pPr>
            <a:r>
              <a:rPr lang="de-CH" sz="2600" dirty="0" smtClean="0"/>
              <a:t>En </a:t>
            </a:r>
            <a:r>
              <a:rPr lang="de-CH" sz="2600" dirty="0" err="1" smtClean="0"/>
              <a:t>lien</a:t>
            </a:r>
            <a:r>
              <a:rPr lang="de-CH" sz="2600" dirty="0" smtClean="0"/>
              <a:t> </a:t>
            </a:r>
            <a:r>
              <a:rPr lang="de-CH" sz="2600" dirty="0" err="1" smtClean="0"/>
              <a:t>avec</a:t>
            </a:r>
            <a:r>
              <a:rPr lang="de-CH" sz="2600" dirty="0" smtClean="0"/>
              <a:t> la </a:t>
            </a:r>
            <a:r>
              <a:rPr lang="de-CH" sz="2600" dirty="0" err="1" smtClean="0"/>
              <a:t>pratique</a:t>
            </a:r>
            <a:r>
              <a:rPr lang="de-CH" sz="2600" dirty="0" smtClean="0"/>
              <a:t> du </a:t>
            </a:r>
            <a:r>
              <a:rPr lang="de-CH" sz="2600" dirty="0" err="1" smtClean="0"/>
              <a:t>travail</a:t>
            </a:r>
            <a:r>
              <a:rPr lang="de-CH" sz="2600" dirty="0" smtClean="0"/>
              <a:t> </a:t>
            </a:r>
            <a:r>
              <a:rPr lang="de-CH" sz="2600" dirty="0" err="1" smtClean="0"/>
              <a:t>social</a:t>
            </a:r>
            <a:r>
              <a:rPr lang="de-CH" sz="2600" dirty="0" smtClean="0"/>
              <a:t> </a:t>
            </a:r>
            <a:r>
              <a:rPr lang="de-CH" sz="2600" dirty="0" err="1" smtClean="0"/>
              <a:t>ainsi</a:t>
            </a:r>
            <a:r>
              <a:rPr lang="de-CH" sz="2600" dirty="0" smtClean="0"/>
              <a:t> </a:t>
            </a:r>
            <a:r>
              <a:rPr lang="de-CH" sz="2600" dirty="0" err="1" smtClean="0"/>
              <a:t>que</a:t>
            </a:r>
            <a:r>
              <a:rPr lang="de-CH" sz="2600" dirty="0" smtClean="0"/>
              <a:t> </a:t>
            </a:r>
            <a:r>
              <a:rPr lang="de-CH" sz="2600" dirty="0" err="1" smtClean="0"/>
              <a:t>compétences</a:t>
            </a:r>
            <a:r>
              <a:rPr lang="de-CH" sz="2600" dirty="0" smtClean="0"/>
              <a:t> transversales</a:t>
            </a:r>
          </a:p>
          <a:p>
            <a:pPr>
              <a:lnSpc>
                <a:spcPct val="120000"/>
              </a:lnSpc>
              <a:spcBef>
                <a:spcPts val="600"/>
              </a:spcBef>
            </a:pPr>
            <a:r>
              <a:rPr lang="de-CH" sz="2600" b="1" dirty="0" err="1" smtClean="0"/>
              <a:t>Compétences</a:t>
            </a:r>
            <a:r>
              <a:rPr lang="de-CH" sz="2600" b="1" dirty="0" smtClean="0"/>
              <a:t> non </a:t>
            </a:r>
            <a:r>
              <a:rPr lang="de-CH" sz="2600" b="1" dirty="0" err="1" smtClean="0"/>
              <a:t>spécifiques</a:t>
            </a:r>
            <a:r>
              <a:rPr lang="de-CH" sz="2600" b="1" dirty="0" smtClean="0"/>
              <a:t> </a:t>
            </a:r>
            <a:r>
              <a:rPr lang="de-CH" sz="2600" dirty="0" err="1" smtClean="0"/>
              <a:t>telles</a:t>
            </a:r>
            <a:r>
              <a:rPr lang="de-CH" sz="2600" dirty="0" smtClean="0"/>
              <a:t> </a:t>
            </a:r>
            <a:r>
              <a:rPr lang="de-CH" sz="2600" dirty="0" err="1" smtClean="0"/>
              <a:t>compétences</a:t>
            </a:r>
            <a:r>
              <a:rPr lang="de-CH" sz="2600" dirty="0" smtClean="0"/>
              <a:t> de </a:t>
            </a:r>
            <a:r>
              <a:rPr lang="de-CH" sz="2600" dirty="0" err="1" smtClean="0"/>
              <a:t>directions</a:t>
            </a:r>
            <a:r>
              <a:rPr lang="de-CH" sz="2600" dirty="0" smtClean="0"/>
              <a:t>, </a:t>
            </a:r>
            <a:r>
              <a:rPr lang="de-CH" sz="2600" dirty="0" err="1" smtClean="0"/>
              <a:t>compétences</a:t>
            </a:r>
            <a:r>
              <a:rPr lang="de-CH" sz="2600" dirty="0" smtClean="0"/>
              <a:t> </a:t>
            </a:r>
            <a:r>
              <a:rPr lang="de-CH" sz="2600" dirty="0" err="1" smtClean="0"/>
              <a:t>sociales</a:t>
            </a:r>
            <a:r>
              <a:rPr lang="de-CH" sz="2600" dirty="0" smtClean="0"/>
              <a:t> et </a:t>
            </a:r>
            <a:r>
              <a:rPr lang="de-CH" sz="2600" dirty="0" err="1" smtClean="0"/>
              <a:t>personnelles</a:t>
            </a:r>
            <a:endParaRPr lang="fr-CH" sz="2600" dirty="0"/>
          </a:p>
        </p:txBody>
      </p:sp>
      <p:sp>
        <p:nvSpPr>
          <p:cNvPr id="5" name="Titre 1"/>
          <p:cNvSpPr>
            <a:spLocks noGrp="1"/>
          </p:cNvSpPr>
          <p:nvPr>
            <p:ph type="title"/>
          </p:nvPr>
        </p:nvSpPr>
        <p:spPr>
          <a:xfrm>
            <a:off x="838200" y="643504"/>
            <a:ext cx="10515600" cy="685165"/>
          </a:xfrm>
        </p:spPr>
        <p:txBody>
          <a:bodyPr>
            <a:normAutofit/>
          </a:bodyPr>
          <a:lstStyle/>
          <a:p>
            <a:r>
              <a:rPr lang="fr-CH" dirty="0"/>
              <a:t>4</a:t>
            </a:r>
            <a:r>
              <a:rPr lang="fr-CH" dirty="0" smtClean="0"/>
              <a:t>. Double profil de compétences</a:t>
            </a:r>
            <a:endParaRPr lang="fr-CH" dirty="0"/>
          </a:p>
        </p:txBody>
      </p:sp>
    </p:spTree>
    <p:extLst>
      <p:ext uri="{BB962C8B-B14F-4D97-AF65-F5344CB8AC3E}">
        <p14:creationId xmlns:p14="http://schemas.microsoft.com/office/powerpoint/2010/main" val="999725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a:t>5</a:t>
            </a:r>
            <a:r>
              <a:rPr lang="fr-CH" dirty="0" smtClean="0"/>
              <a:t>. Programme d’immersion</a:t>
            </a:r>
            <a:endParaRPr lang="fr-CH" dirty="0">
              <a:solidFill>
                <a:srgbClr val="FF0000"/>
              </a:solidFill>
            </a:endParaRPr>
          </a:p>
        </p:txBody>
      </p:sp>
      <p:sp>
        <p:nvSpPr>
          <p:cNvPr id="3" name="Espace réservé du contenu 2"/>
          <p:cNvSpPr>
            <a:spLocks noGrp="1"/>
          </p:cNvSpPr>
          <p:nvPr>
            <p:ph idx="1"/>
          </p:nvPr>
        </p:nvSpPr>
        <p:spPr/>
        <p:txBody>
          <a:bodyPr>
            <a:normAutofit/>
          </a:bodyPr>
          <a:lstStyle/>
          <a:p>
            <a:pPr>
              <a:lnSpc>
                <a:spcPct val="130000"/>
              </a:lnSpc>
              <a:spcBef>
                <a:spcPts val="600"/>
              </a:spcBef>
            </a:pPr>
            <a:r>
              <a:rPr lang="fr-CH" sz="2600" dirty="0"/>
              <a:t>Le programme d’immersion a été discuté entre les directions des hautes écoles et les organisations professionnelles partenaires (avr. et nov. 2017)</a:t>
            </a:r>
          </a:p>
          <a:p>
            <a:pPr>
              <a:lnSpc>
                <a:spcPct val="130000"/>
              </a:lnSpc>
              <a:spcBef>
                <a:spcPts val="600"/>
              </a:spcBef>
            </a:pPr>
            <a:r>
              <a:rPr lang="fr-CH" sz="2600" dirty="0"/>
              <a:t>Un groupe de travail (représentant-e-s des hautes écoles et organisations professionnelles) s’est rencontré à 3 reprises (entre sept. et nov. 2017</a:t>
            </a:r>
            <a:r>
              <a:rPr lang="fr-CH" sz="2600" dirty="0" smtClean="0"/>
              <a:t>)</a:t>
            </a:r>
            <a:endParaRPr lang="fr-CH" sz="2600" dirty="0"/>
          </a:p>
        </p:txBody>
      </p:sp>
    </p:spTree>
    <p:extLst>
      <p:ext uri="{BB962C8B-B14F-4D97-AF65-F5344CB8AC3E}">
        <p14:creationId xmlns:p14="http://schemas.microsoft.com/office/powerpoint/2010/main" val="3783830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CH" dirty="0"/>
              <a:t>5</a:t>
            </a:r>
            <a:r>
              <a:rPr lang="fr-CH" dirty="0" smtClean="0"/>
              <a:t>. </a:t>
            </a:r>
            <a:r>
              <a:rPr lang="fr-CH" dirty="0" smtClean="0"/>
              <a:t>Programme d’immersion</a:t>
            </a:r>
            <a:endParaRPr lang="fr-CH" dirty="0"/>
          </a:p>
        </p:txBody>
      </p:sp>
      <p:sp>
        <p:nvSpPr>
          <p:cNvPr id="3" name="Inhaltsplatzhalter 2"/>
          <p:cNvSpPr>
            <a:spLocks noGrp="1"/>
          </p:cNvSpPr>
          <p:nvPr>
            <p:ph idx="1"/>
          </p:nvPr>
        </p:nvSpPr>
        <p:spPr/>
        <p:txBody>
          <a:bodyPr>
            <a:normAutofit lnSpcReduction="10000"/>
          </a:bodyPr>
          <a:lstStyle/>
          <a:p>
            <a:pPr>
              <a:lnSpc>
                <a:spcPct val="130000"/>
              </a:lnSpc>
              <a:spcBef>
                <a:spcPts val="600"/>
              </a:spcBef>
            </a:pPr>
            <a:r>
              <a:rPr lang="fr-CH" sz="2600" dirty="0"/>
              <a:t>Une consultation a eu lieu auprès des acteurs partenaires </a:t>
            </a:r>
            <a:r>
              <a:rPr lang="fr-CH" sz="2600" dirty="0" smtClean="0"/>
              <a:t/>
            </a:r>
            <a:br>
              <a:rPr lang="fr-CH" sz="2600" dirty="0" smtClean="0"/>
            </a:br>
            <a:r>
              <a:rPr lang="fr-CH" sz="2600" dirty="0" smtClean="0"/>
              <a:t>(</a:t>
            </a:r>
            <a:r>
              <a:rPr lang="fr-CH" sz="2600" dirty="0"/>
              <a:t>janv. – fév. 2018)</a:t>
            </a:r>
          </a:p>
          <a:p>
            <a:pPr>
              <a:lnSpc>
                <a:spcPct val="130000"/>
              </a:lnSpc>
              <a:spcBef>
                <a:spcPts val="600"/>
              </a:spcBef>
            </a:pPr>
            <a:r>
              <a:rPr lang="fr-CH" sz="2600" dirty="0"/>
              <a:t>8 organisations professionnelles et 4 directions de hautes écoles ont répondu à cette </a:t>
            </a:r>
            <a:r>
              <a:rPr lang="fr-CH" sz="2600" dirty="0" smtClean="0"/>
              <a:t>consultation :</a:t>
            </a:r>
            <a:r>
              <a:rPr lang="fr-CH" sz="2600" dirty="0"/>
              <a:t/>
            </a:r>
            <a:br>
              <a:rPr lang="fr-CH" sz="2600" dirty="0"/>
            </a:br>
            <a:r>
              <a:rPr lang="fr-CH" sz="2400" i="1" dirty="0" smtClean="0"/>
              <a:t>« </a:t>
            </a:r>
            <a:r>
              <a:rPr lang="fr-CH" sz="2400" i="1" dirty="0"/>
              <a:t>De manière générale, le projet est bien reçu par les organisations professionnelles. Il est relevé l’opportunité de construire des collaborations entre hautes écoles et milieux professionnels et il semble possible d’opérer un rapprochement entre théorie et pratique.»</a:t>
            </a:r>
          </a:p>
          <a:p>
            <a:endParaRPr lang="fr-CH" dirty="0"/>
          </a:p>
        </p:txBody>
      </p:sp>
    </p:spTree>
    <p:extLst>
      <p:ext uri="{BB962C8B-B14F-4D97-AF65-F5344CB8AC3E}">
        <p14:creationId xmlns:p14="http://schemas.microsoft.com/office/powerpoint/2010/main" val="1098425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5</a:t>
            </a:r>
            <a:r>
              <a:rPr lang="de-CH" dirty="0" smtClean="0"/>
              <a:t>. Programme </a:t>
            </a:r>
            <a:r>
              <a:rPr lang="de-CH" dirty="0" err="1" smtClean="0"/>
              <a:t>d’immersion</a:t>
            </a:r>
            <a:endParaRPr lang="fr-CH" dirty="0"/>
          </a:p>
        </p:txBody>
      </p:sp>
      <p:sp>
        <p:nvSpPr>
          <p:cNvPr id="3" name="Inhaltsplatzhalter 2"/>
          <p:cNvSpPr>
            <a:spLocks noGrp="1"/>
          </p:cNvSpPr>
          <p:nvPr>
            <p:ph idx="1"/>
          </p:nvPr>
        </p:nvSpPr>
        <p:spPr>
          <a:xfrm>
            <a:off x="838200" y="1614672"/>
            <a:ext cx="10515600" cy="4523910"/>
          </a:xfrm>
        </p:spPr>
        <p:txBody>
          <a:bodyPr>
            <a:normAutofit/>
          </a:bodyPr>
          <a:lstStyle/>
          <a:p>
            <a:pPr marL="0" indent="0">
              <a:lnSpc>
                <a:spcPct val="120000"/>
              </a:lnSpc>
              <a:buNone/>
            </a:pPr>
            <a:r>
              <a:rPr lang="de-CH" sz="2600" b="1" dirty="0" smtClean="0"/>
              <a:t>Etat </a:t>
            </a:r>
            <a:r>
              <a:rPr lang="de-CH" sz="2600" b="1" dirty="0" err="1" smtClean="0"/>
              <a:t>actuel</a:t>
            </a:r>
            <a:r>
              <a:rPr lang="de-CH" sz="2600" b="1" dirty="0" smtClean="0"/>
              <a:t> :</a:t>
            </a:r>
          </a:p>
          <a:p>
            <a:pPr>
              <a:lnSpc>
                <a:spcPct val="120000"/>
              </a:lnSpc>
            </a:pPr>
            <a:r>
              <a:rPr lang="de-CH" sz="2600" b="1" dirty="0" smtClean="0"/>
              <a:t>Programme </a:t>
            </a:r>
            <a:r>
              <a:rPr lang="de-CH" sz="2600" b="1" dirty="0" err="1" smtClean="0"/>
              <a:t>d’immersion</a:t>
            </a:r>
            <a:r>
              <a:rPr lang="de-CH" sz="2600" b="1" dirty="0" smtClean="0"/>
              <a:t> </a:t>
            </a:r>
            <a:r>
              <a:rPr lang="de-CH" sz="2600" b="1" dirty="0" err="1" smtClean="0"/>
              <a:t>financé</a:t>
            </a:r>
            <a:r>
              <a:rPr lang="de-CH" sz="2600" b="1" dirty="0" smtClean="0"/>
              <a:t> par </a:t>
            </a:r>
            <a:r>
              <a:rPr lang="de-CH" sz="2600" b="1" dirty="0" err="1" smtClean="0"/>
              <a:t>swissuniversities</a:t>
            </a:r>
            <a:r>
              <a:rPr lang="de-CH" sz="2600" b="1" dirty="0" smtClean="0"/>
              <a:t> :</a:t>
            </a:r>
            <a:r>
              <a:rPr lang="de-CH" sz="2600" dirty="0" smtClean="0"/>
              <a:t> </a:t>
            </a:r>
            <a:br>
              <a:rPr lang="de-CH" sz="2600" dirty="0" smtClean="0"/>
            </a:br>
            <a:r>
              <a:rPr lang="de-CH" sz="2600" dirty="0" smtClean="0"/>
              <a:t>Des </a:t>
            </a:r>
            <a:r>
              <a:rPr lang="de-CH" sz="2600" dirty="0" err="1" smtClean="0"/>
              <a:t>hautes</a:t>
            </a:r>
            <a:r>
              <a:rPr lang="de-CH" sz="2600" dirty="0" smtClean="0"/>
              <a:t> </a:t>
            </a:r>
            <a:r>
              <a:rPr lang="de-CH" sz="2600" dirty="0" err="1" smtClean="0"/>
              <a:t>écoles</a:t>
            </a:r>
            <a:r>
              <a:rPr lang="de-CH" sz="2600" dirty="0" smtClean="0"/>
              <a:t> </a:t>
            </a:r>
            <a:r>
              <a:rPr lang="de-CH" sz="2600" dirty="0" err="1" smtClean="0"/>
              <a:t>vers</a:t>
            </a:r>
            <a:r>
              <a:rPr lang="de-CH" sz="2600" dirty="0" smtClean="0"/>
              <a:t> la </a:t>
            </a:r>
            <a:r>
              <a:rPr lang="de-CH" sz="2600" dirty="0" err="1" smtClean="0"/>
              <a:t>pratique</a:t>
            </a:r>
            <a:r>
              <a:rPr lang="de-CH" sz="2600" dirty="0" smtClean="0"/>
              <a:t/>
            </a:r>
            <a:br>
              <a:rPr lang="de-CH" sz="2600" dirty="0" smtClean="0"/>
            </a:br>
            <a:r>
              <a:rPr lang="de-CH" sz="2600" dirty="0" err="1" smtClean="0"/>
              <a:t>Près</a:t>
            </a:r>
            <a:r>
              <a:rPr lang="de-CH" sz="2600" dirty="0" smtClean="0"/>
              <a:t> au </a:t>
            </a:r>
            <a:r>
              <a:rPr lang="de-CH" sz="2600" dirty="0" err="1" smtClean="0"/>
              <a:t>lancement</a:t>
            </a:r>
            <a:endParaRPr lang="de-CH" sz="2600" dirty="0" smtClean="0"/>
          </a:p>
          <a:p>
            <a:pPr>
              <a:lnSpc>
                <a:spcPct val="120000"/>
              </a:lnSpc>
            </a:pPr>
            <a:r>
              <a:rPr lang="de-CH" sz="2600" b="1" dirty="0" smtClean="0"/>
              <a:t>Programme </a:t>
            </a:r>
            <a:r>
              <a:rPr lang="de-CH" sz="2600" b="1" dirty="0" err="1" smtClean="0"/>
              <a:t>d’immersion</a:t>
            </a:r>
            <a:r>
              <a:rPr lang="de-CH" sz="2600" b="1" dirty="0" smtClean="0"/>
              <a:t> </a:t>
            </a:r>
            <a:r>
              <a:rPr lang="de-CH" sz="2600" b="1" dirty="0" err="1" smtClean="0"/>
              <a:t>financé</a:t>
            </a:r>
            <a:r>
              <a:rPr lang="de-CH" sz="2600" b="1" dirty="0" smtClean="0"/>
              <a:t> par des </a:t>
            </a:r>
            <a:r>
              <a:rPr lang="de-CH" sz="2600" b="1" dirty="0" err="1" smtClean="0"/>
              <a:t>fonds</a:t>
            </a:r>
            <a:r>
              <a:rPr lang="de-CH" sz="2600" b="1" dirty="0" smtClean="0"/>
              <a:t> </a:t>
            </a:r>
            <a:r>
              <a:rPr lang="de-CH" sz="2600" b="1" dirty="0" err="1" smtClean="0"/>
              <a:t>tiers</a:t>
            </a:r>
            <a:r>
              <a:rPr lang="de-CH" sz="2600" b="1" dirty="0" smtClean="0"/>
              <a:t> :</a:t>
            </a:r>
            <a:br>
              <a:rPr lang="de-CH" sz="2600" b="1" dirty="0" smtClean="0"/>
            </a:br>
            <a:r>
              <a:rPr lang="de-CH" sz="2600" dirty="0" smtClean="0"/>
              <a:t>De la </a:t>
            </a:r>
            <a:r>
              <a:rPr lang="de-CH" sz="2600" dirty="0" err="1" smtClean="0"/>
              <a:t>pratique</a:t>
            </a:r>
            <a:r>
              <a:rPr lang="de-CH" sz="2600" dirty="0" smtClean="0"/>
              <a:t> </a:t>
            </a:r>
            <a:r>
              <a:rPr lang="de-CH" sz="2600" dirty="0" err="1" smtClean="0"/>
              <a:t>vers</a:t>
            </a:r>
            <a:r>
              <a:rPr lang="de-CH" sz="2600" dirty="0" smtClean="0"/>
              <a:t> les </a:t>
            </a:r>
            <a:r>
              <a:rPr lang="de-CH" sz="2600" dirty="0" err="1" smtClean="0"/>
              <a:t>hautes</a:t>
            </a:r>
            <a:r>
              <a:rPr lang="de-CH" sz="2600" dirty="0" smtClean="0"/>
              <a:t> </a:t>
            </a:r>
            <a:r>
              <a:rPr lang="de-CH" sz="2600" dirty="0" err="1" smtClean="0"/>
              <a:t>écoles</a:t>
            </a:r>
            <a:r>
              <a:rPr lang="de-CH" sz="2600" dirty="0"/>
              <a:t/>
            </a:r>
            <a:br>
              <a:rPr lang="de-CH" sz="2600" dirty="0"/>
            </a:br>
            <a:r>
              <a:rPr lang="de-CH" sz="2600" dirty="0" err="1" smtClean="0"/>
              <a:t>Constitution</a:t>
            </a:r>
            <a:r>
              <a:rPr lang="de-CH" sz="2600" dirty="0" smtClean="0"/>
              <a:t> </a:t>
            </a:r>
            <a:r>
              <a:rPr lang="de-CH" sz="2600" dirty="0" err="1" smtClean="0"/>
              <a:t>d’un</a:t>
            </a:r>
            <a:r>
              <a:rPr lang="de-CH" sz="2600" dirty="0" smtClean="0"/>
              <a:t> GT </a:t>
            </a:r>
            <a:r>
              <a:rPr lang="de-CH" sz="2600" dirty="0" err="1" smtClean="0"/>
              <a:t>avec</a:t>
            </a:r>
            <a:r>
              <a:rPr lang="de-CH" sz="2600" dirty="0" smtClean="0"/>
              <a:t> des </a:t>
            </a:r>
            <a:r>
              <a:rPr lang="de-CH" sz="2600" dirty="0" err="1" smtClean="0"/>
              <a:t>représentant</a:t>
            </a:r>
            <a:r>
              <a:rPr lang="de-CH" sz="2600" dirty="0" smtClean="0"/>
              <a:t>-e-s de la </a:t>
            </a:r>
            <a:r>
              <a:rPr lang="de-CH" sz="2600" dirty="0" err="1" smtClean="0"/>
              <a:t>recherche</a:t>
            </a:r>
            <a:r>
              <a:rPr lang="de-CH" sz="2600" dirty="0" smtClean="0"/>
              <a:t> des HES – </a:t>
            </a:r>
            <a:r>
              <a:rPr lang="de-CH" sz="2600" dirty="0" err="1" smtClean="0"/>
              <a:t>démarrage</a:t>
            </a:r>
            <a:r>
              <a:rPr lang="de-CH" sz="2600" dirty="0" smtClean="0"/>
              <a:t> des </a:t>
            </a:r>
            <a:r>
              <a:rPr lang="de-CH" sz="2600" dirty="0" err="1" smtClean="0"/>
              <a:t>discussion</a:t>
            </a:r>
            <a:r>
              <a:rPr lang="de-CH" sz="2600" dirty="0" smtClean="0"/>
              <a:t> </a:t>
            </a:r>
            <a:r>
              <a:rPr lang="de-CH" sz="2600" dirty="0" err="1" smtClean="0"/>
              <a:t>dans</a:t>
            </a:r>
            <a:r>
              <a:rPr lang="de-CH" sz="2600" dirty="0" smtClean="0"/>
              <a:t> le </a:t>
            </a:r>
            <a:r>
              <a:rPr lang="de-CH" sz="2600" dirty="0" err="1" smtClean="0"/>
              <a:t>workshop</a:t>
            </a:r>
            <a:r>
              <a:rPr lang="de-CH" sz="2600" dirty="0" smtClean="0"/>
              <a:t> 2</a:t>
            </a:r>
            <a:endParaRPr lang="fr-CH" sz="2600" dirty="0"/>
          </a:p>
        </p:txBody>
      </p:sp>
    </p:spTree>
    <p:extLst>
      <p:ext uri="{BB962C8B-B14F-4D97-AF65-F5344CB8AC3E}">
        <p14:creationId xmlns:p14="http://schemas.microsoft.com/office/powerpoint/2010/main" val="920328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a:t>
            </a:r>
            <a:r>
              <a:rPr lang="fr-CH" dirty="0" smtClean="0"/>
              <a:t>. </a:t>
            </a:r>
            <a:r>
              <a:rPr lang="fr-CH" dirty="0" smtClean="0"/>
              <a:t>Programme d’immersion </a:t>
            </a:r>
            <a:r>
              <a:rPr lang="fr-CH" dirty="0"/>
              <a:t>HES -&gt; Pratique</a:t>
            </a:r>
            <a:endParaRPr lang="fr-CH" dirty="0"/>
          </a:p>
        </p:txBody>
      </p:sp>
      <p:sp>
        <p:nvSpPr>
          <p:cNvPr id="3" name="Espace réservé du contenu 2"/>
          <p:cNvSpPr>
            <a:spLocks noGrp="1"/>
          </p:cNvSpPr>
          <p:nvPr>
            <p:ph idx="1"/>
          </p:nvPr>
        </p:nvSpPr>
        <p:spPr>
          <a:xfrm>
            <a:off x="838200" y="1614672"/>
            <a:ext cx="10515600" cy="4564252"/>
          </a:xfrm>
        </p:spPr>
        <p:txBody>
          <a:bodyPr>
            <a:noAutofit/>
          </a:bodyPr>
          <a:lstStyle/>
          <a:p>
            <a:pPr>
              <a:lnSpc>
                <a:spcPct val="110000"/>
              </a:lnSpc>
              <a:spcBef>
                <a:spcPts val="0"/>
              </a:spcBef>
            </a:pPr>
            <a:r>
              <a:rPr lang="fr-CH" sz="2600" b="1" dirty="0"/>
              <a:t>Public cible: </a:t>
            </a:r>
            <a:r>
              <a:rPr lang="fr-CH" sz="2600" dirty="0"/>
              <a:t>le personnel d’enseignement et de recherche des hautes écoles de travail social</a:t>
            </a:r>
          </a:p>
          <a:p>
            <a:pPr>
              <a:lnSpc>
                <a:spcPct val="110000"/>
              </a:lnSpc>
              <a:spcBef>
                <a:spcPts val="0"/>
              </a:spcBef>
            </a:pPr>
            <a:r>
              <a:rPr lang="fr-CH" sz="2600" b="1" dirty="0" smtClean="0"/>
              <a:t>Type d’immersion:</a:t>
            </a:r>
            <a:r>
              <a:rPr lang="fr-CH" sz="2600" dirty="0" smtClean="0"/>
              <a:t> </a:t>
            </a:r>
            <a:r>
              <a:rPr lang="fr-CH" sz="2600" dirty="0"/>
              <a:t>expérience </a:t>
            </a:r>
            <a:r>
              <a:rPr lang="fr-CH" sz="2600" dirty="0" smtClean="0"/>
              <a:t>dans </a:t>
            </a:r>
            <a:r>
              <a:rPr lang="fr-CH" sz="2600" dirty="0"/>
              <a:t>des institutions de l’action sociale, avec ou sans contact avec les bénéficiaires</a:t>
            </a:r>
          </a:p>
          <a:p>
            <a:pPr>
              <a:lnSpc>
                <a:spcPct val="110000"/>
              </a:lnSpc>
              <a:spcBef>
                <a:spcPts val="0"/>
              </a:spcBef>
            </a:pPr>
            <a:r>
              <a:rPr lang="fr-CH" sz="2600" b="1" dirty="0"/>
              <a:t>Durée:</a:t>
            </a:r>
            <a:r>
              <a:rPr lang="fr-CH" sz="2600" dirty="0"/>
              <a:t> de quelques semaines à 24 mois, à plein temps ou à temps partiel</a:t>
            </a:r>
          </a:p>
          <a:p>
            <a:pPr>
              <a:lnSpc>
                <a:spcPct val="110000"/>
              </a:lnSpc>
              <a:spcBef>
                <a:spcPts val="0"/>
              </a:spcBef>
            </a:pPr>
            <a:r>
              <a:rPr lang="fr-CH" sz="2600" b="1" dirty="0"/>
              <a:t>Résultats:</a:t>
            </a:r>
            <a:r>
              <a:rPr lang="fr-CH" sz="2600" dirty="0"/>
              <a:t> acquérir de l’expérience de la pratique du travail social transférable dans des activités de recherches et d’enseignement tout en offrant à une organisation professionnelle une expertise </a:t>
            </a:r>
            <a:r>
              <a:rPr lang="fr-CH" sz="2600" dirty="0" smtClean="0"/>
              <a:t>particulière</a:t>
            </a:r>
            <a:endParaRPr lang="fr-CH" sz="2600" dirty="0"/>
          </a:p>
        </p:txBody>
      </p:sp>
    </p:spTree>
    <p:extLst>
      <p:ext uri="{BB962C8B-B14F-4D97-AF65-F5344CB8AC3E}">
        <p14:creationId xmlns:p14="http://schemas.microsoft.com/office/powerpoint/2010/main" val="86405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Programme d’immersion HES -&gt; Pratique</a:t>
            </a:r>
            <a:endParaRPr lang="fr-CH" dirty="0"/>
          </a:p>
        </p:txBody>
      </p:sp>
      <p:sp>
        <p:nvSpPr>
          <p:cNvPr id="3" name="Espace réservé du contenu 2"/>
          <p:cNvSpPr>
            <a:spLocks noGrp="1"/>
          </p:cNvSpPr>
          <p:nvPr>
            <p:ph idx="1"/>
          </p:nvPr>
        </p:nvSpPr>
        <p:spPr>
          <a:xfrm>
            <a:off x="838200" y="1614671"/>
            <a:ext cx="10515600" cy="4155507"/>
          </a:xfrm>
        </p:spPr>
        <p:txBody>
          <a:bodyPr>
            <a:noAutofit/>
          </a:bodyPr>
          <a:lstStyle/>
          <a:p>
            <a:pPr marL="0" indent="0">
              <a:lnSpc>
                <a:spcPct val="110000"/>
              </a:lnSpc>
              <a:spcBef>
                <a:spcPts val="600"/>
              </a:spcBef>
              <a:buNone/>
            </a:pPr>
            <a:r>
              <a:rPr lang="de-CH" sz="2400" b="1" dirty="0" smtClean="0"/>
              <a:t>Organisation</a:t>
            </a:r>
            <a:endParaRPr lang="fr-CH" sz="2400" b="1" dirty="0" smtClean="0"/>
          </a:p>
          <a:p>
            <a:pPr>
              <a:lnSpc>
                <a:spcPct val="110000"/>
              </a:lnSpc>
              <a:spcBef>
                <a:spcPts val="600"/>
              </a:spcBef>
            </a:pPr>
            <a:r>
              <a:rPr lang="fr-CH" sz="2400" dirty="0" smtClean="0"/>
              <a:t>Le </a:t>
            </a:r>
            <a:r>
              <a:rPr lang="fr-CH" sz="2400" dirty="0"/>
              <a:t>ou la collaboratrice de la haute école qui suit un programme d’immersion reste employé par son employeur</a:t>
            </a:r>
          </a:p>
          <a:p>
            <a:pPr>
              <a:lnSpc>
                <a:spcPct val="110000"/>
              </a:lnSpc>
              <a:spcBef>
                <a:spcPts val="600"/>
              </a:spcBef>
            </a:pPr>
            <a:r>
              <a:rPr lang="fr-CH" sz="2400" dirty="0"/>
              <a:t>Le temps de l’immersion pris sur son activité courante est compensé par son employeur, l’organisation qui l’accueille, une subvention de </a:t>
            </a:r>
            <a:r>
              <a:rPr lang="fr-CH" sz="2400" dirty="0" err="1"/>
              <a:t>swissuniversities</a:t>
            </a:r>
            <a:endParaRPr lang="fr-CH" sz="2400" dirty="0"/>
          </a:p>
          <a:p>
            <a:pPr>
              <a:lnSpc>
                <a:spcPct val="110000"/>
              </a:lnSpc>
              <a:spcBef>
                <a:spcPts val="600"/>
              </a:spcBef>
            </a:pPr>
            <a:r>
              <a:rPr lang="fr-CH" sz="2400" dirty="0"/>
              <a:t>Le changement d’attribution de ses activités durant le programme d’immersion fait l’objet d’un avenant à son contrat de travail</a:t>
            </a:r>
          </a:p>
          <a:p>
            <a:pPr>
              <a:lnSpc>
                <a:spcPct val="110000"/>
              </a:lnSpc>
              <a:spcBef>
                <a:spcPts val="600"/>
              </a:spcBef>
            </a:pPr>
            <a:r>
              <a:rPr lang="fr-CH" sz="2400" dirty="0"/>
              <a:t>La subvention de </a:t>
            </a:r>
            <a:r>
              <a:rPr lang="fr-CH" sz="2400" dirty="0" err="1"/>
              <a:t>swissuniversities</a:t>
            </a:r>
            <a:r>
              <a:rPr lang="fr-CH" sz="2400" dirty="0"/>
              <a:t> ne peut en principe pas excéder CHF 55’000</a:t>
            </a:r>
            <a:r>
              <a:rPr lang="fr-CH" sz="2400" dirty="0" smtClean="0"/>
              <a:t>.-</a:t>
            </a:r>
            <a:endParaRPr lang="fr-CH" sz="2400" dirty="0"/>
          </a:p>
        </p:txBody>
      </p:sp>
    </p:spTree>
    <p:extLst>
      <p:ext uri="{BB962C8B-B14F-4D97-AF65-F5344CB8AC3E}">
        <p14:creationId xmlns:p14="http://schemas.microsoft.com/office/powerpoint/2010/main" val="865076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Programme </a:t>
            </a:r>
            <a:r>
              <a:rPr lang="fr-CH" dirty="0" smtClean="0"/>
              <a:t>d’immersion</a:t>
            </a:r>
            <a:endParaRPr lang="fr-CH" dirty="0"/>
          </a:p>
        </p:txBody>
      </p:sp>
      <p:sp>
        <p:nvSpPr>
          <p:cNvPr id="3" name="Espace réservé du contenu 2"/>
          <p:cNvSpPr>
            <a:spLocks noGrp="1"/>
          </p:cNvSpPr>
          <p:nvPr>
            <p:ph idx="1"/>
          </p:nvPr>
        </p:nvSpPr>
        <p:spPr/>
        <p:txBody>
          <a:bodyPr>
            <a:normAutofit/>
          </a:bodyPr>
          <a:lstStyle/>
          <a:p>
            <a:pPr marL="0" indent="0">
              <a:lnSpc>
                <a:spcPct val="120000"/>
              </a:lnSpc>
              <a:buNone/>
            </a:pPr>
            <a:r>
              <a:rPr lang="fr-CH" sz="2600" b="1" dirty="0"/>
              <a:t>Cadre temporel</a:t>
            </a:r>
          </a:p>
          <a:p>
            <a:pPr>
              <a:lnSpc>
                <a:spcPct val="120000"/>
              </a:lnSpc>
            </a:pPr>
            <a:r>
              <a:rPr lang="fr-CH" sz="2600" dirty="0"/>
              <a:t>Dès à présent : émission d’offres et de demandes (www.career2socialwork.ch)</a:t>
            </a:r>
          </a:p>
          <a:p>
            <a:pPr>
              <a:lnSpc>
                <a:spcPct val="120000"/>
              </a:lnSpc>
            </a:pPr>
            <a:r>
              <a:rPr lang="fr-CH" sz="2600" dirty="0" err="1"/>
              <a:t>Matching</a:t>
            </a:r>
            <a:r>
              <a:rPr lang="fr-CH" sz="2600" dirty="0"/>
              <a:t> (négociation) des offres et des </a:t>
            </a:r>
            <a:r>
              <a:rPr lang="fr-CH" sz="2600" dirty="0" smtClean="0"/>
              <a:t>demandes</a:t>
            </a:r>
          </a:p>
          <a:p>
            <a:pPr>
              <a:lnSpc>
                <a:spcPct val="120000"/>
              </a:lnSpc>
            </a:pPr>
            <a:r>
              <a:rPr lang="fr-CH" sz="2600" dirty="0" smtClean="0"/>
              <a:t>Dès </a:t>
            </a:r>
            <a:r>
              <a:rPr lang="fr-CH" sz="2600" dirty="0"/>
              <a:t>juillet : démarrage des </a:t>
            </a:r>
            <a:r>
              <a:rPr lang="fr-CH" sz="2600" dirty="0" smtClean="0"/>
              <a:t>premières immersions</a:t>
            </a:r>
            <a:endParaRPr lang="fr-CH" sz="2600" dirty="0"/>
          </a:p>
          <a:p>
            <a:pPr>
              <a:lnSpc>
                <a:spcPct val="120000"/>
              </a:lnSpc>
            </a:pPr>
            <a:r>
              <a:rPr lang="de-CH" sz="2600" dirty="0" err="1" smtClean="0"/>
              <a:t>Décembre</a:t>
            </a:r>
            <a:r>
              <a:rPr lang="de-CH" sz="2600" dirty="0" smtClean="0"/>
              <a:t> 2020 : </a:t>
            </a:r>
            <a:r>
              <a:rPr lang="de-CH" sz="2600" dirty="0" err="1" smtClean="0"/>
              <a:t>fin</a:t>
            </a:r>
            <a:r>
              <a:rPr lang="de-CH" sz="2600" dirty="0" smtClean="0"/>
              <a:t> des </a:t>
            </a:r>
            <a:r>
              <a:rPr lang="de-CH" sz="2600" dirty="0" err="1" smtClean="0"/>
              <a:t>dernières</a:t>
            </a:r>
            <a:r>
              <a:rPr lang="de-CH" sz="2600" dirty="0" smtClean="0"/>
              <a:t> </a:t>
            </a:r>
            <a:r>
              <a:rPr lang="de-CH" sz="2600" dirty="0" err="1" smtClean="0"/>
              <a:t>immersions</a:t>
            </a:r>
            <a:endParaRPr lang="fr-CH" sz="2600" dirty="0" smtClean="0"/>
          </a:p>
        </p:txBody>
      </p:sp>
    </p:spTree>
    <p:extLst>
      <p:ext uri="{BB962C8B-B14F-4D97-AF65-F5344CB8AC3E}">
        <p14:creationId xmlns:p14="http://schemas.microsoft.com/office/powerpoint/2010/main" val="2009537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Programme </a:t>
            </a:r>
            <a:r>
              <a:rPr lang="fr-CH" dirty="0" smtClean="0"/>
              <a:t>d’immersion</a:t>
            </a:r>
            <a:endParaRPr lang="fr-CH" dirty="0"/>
          </a:p>
        </p:txBody>
      </p:sp>
      <p:sp>
        <p:nvSpPr>
          <p:cNvPr id="3" name="Espace réservé du contenu 2"/>
          <p:cNvSpPr>
            <a:spLocks noGrp="1"/>
          </p:cNvSpPr>
          <p:nvPr>
            <p:ph idx="1"/>
          </p:nvPr>
        </p:nvSpPr>
        <p:spPr>
          <a:xfrm>
            <a:off x="838200" y="1614671"/>
            <a:ext cx="10515600" cy="4591147"/>
          </a:xfrm>
        </p:spPr>
        <p:txBody>
          <a:bodyPr>
            <a:normAutofit fontScale="92500" lnSpcReduction="20000"/>
          </a:bodyPr>
          <a:lstStyle/>
          <a:p>
            <a:pPr marL="0" indent="0">
              <a:lnSpc>
                <a:spcPct val="120000"/>
              </a:lnSpc>
              <a:buNone/>
            </a:pPr>
            <a:r>
              <a:rPr lang="fr-CH" sz="3300" b="1" dirty="0"/>
              <a:t>Comment s’y prendre ?</a:t>
            </a:r>
          </a:p>
          <a:p>
            <a:pPr>
              <a:lnSpc>
                <a:spcPct val="120000"/>
              </a:lnSpc>
            </a:pPr>
            <a:r>
              <a:rPr lang="fr-CH" sz="3100" dirty="0"/>
              <a:t>Une organisation </a:t>
            </a:r>
            <a:r>
              <a:rPr lang="fr-CH" sz="3100" dirty="0" smtClean="0"/>
              <a:t>professionnelle ou une HES </a:t>
            </a:r>
            <a:r>
              <a:rPr lang="fr-CH" sz="3100" dirty="0"/>
              <a:t>qui offre un programme d’immersion…</a:t>
            </a:r>
          </a:p>
          <a:p>
            <a:pPr lvl="1">
              <a:lnSpc>
                <a:spcPct val="120000"/>
              </a:lnSpc>
            </a:pPr>
            <a:r>
              <a:rPr lang="fr-CH" sz="2200" dirty="0"/>
              <a:t>met l’offre en ligne sur www.career2socialwork.ch</a:t>
            </a:r>
          </a:p>
          <a:p>
            <a:pPr lvl="1">
              <a:lnSpc>
                <a:spcPct val="120000"/>
              </a:lnSpc>
            </a:pPr>
            <a:r>
              <a:rPr lang="fr-CH" sz="2200" dirty="0"/>
              <a:t>la Coordination nationale clarifie si nécessaire l’offre et valide</a:t>
            </a:r>
          </a:p>
          <a:p>
            <a:pPr lvl="1">
              <a:lnSpc>
                <a:spcPct val="120000"/>
              </a:lnSpc>
            </a:pPr>
            <a:r>
              <a:rPr lang="fr-CH" sz="2200" dirty="0"/>
              <a:t>diffuse de l’offre</a:t>
            </a:r>
          </a:p>
          <a:p>
            <a:pPr>
              <a:lnSpc>
                <a:spcPct val="120000"/>
              </a:lnSpc>
            </a:pPr>
            <a:r>
              <a:rPr lang="fr-CH" sz="3100" dirty="0"/>
              <a:t>Un ou une collaboratrice </a:t>
            </a:r>
            <a:r>
              <a:rPr lang="fr-CH" sz="3100" dirty="0" smtClean="0"/>
              <a:t>qui </a:t>
            </a:r>
            <a:r>
              <a:rPr lang="fr-CH" sz="3100" dirty="0"/>
              <a:t>cherche un programme d’immersion (avec le soutien de sa direction)…</a:t>
            </a:r>
          </a:p>
          <a:p>
            <a:pPr lvl="1">
              <a:lnSpc>
                <a:spcPct val="120000"/>
              </a:lnSpc>
            </a:pPr>
            <a:r>
              <a:rPr lang="fr-CH" sz="2200" dirty="0"/>
              <a:t>répond à une offre existante</a:t>
            </a:r>
          </a:p>
          <a:p>
            <a:pPr lvl="1">
              <a:lnSpc>
                <a:spcPct val="120000"/>
              </a:lnSpc>
            </a:pPr>
            <a:r>
              <a:rPr lang="fr-CH" sz="2200" dirty="0"/>
              <a:t>prend directement contact avec une organisation professionnelle</a:t>
            </a:r>
          </a:p>
        </p:txBody>
      </p:sp>
    </p:spTree>
    <p:extLst>
      <p:ext uri="{BB962C8B-B14F-4D97-AF65-F5344CB8AC3E}">
        <p14:creationId xmlns:p14="http://schemas.microsoft.com/office/powerpoint/2010/main" val="585068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Programme </a:t>
            </a:r>
            <a:r>
              <a:rPr lang="fr-CH" dirty="0" smtClean="0"/>
              <a:t>d’immersion</a:t>
            </a:r>
            <a:endParaRPr lang="fr-CH" dirty="0"/>
          </a:p>
        </p:txBody>
      </p:sp>
      <p:sp>
        <p:nvSpPr>
          <p:cNvPr id="3" name="Espace réservé du contenu 2"/>
          <p:cNvSpPr>
            <a:spLocks noGrp="1"/>
          </p:cNvSpPr>
          <p:nvPr>
            <p:ph idx="1"/>
          </p:nvPr>
        </p:nvSpPr>
        <p:spPr/>
        <p:txBody>
          <a:bodyPr>
            <a:normAutofit/>
          </a:bodyPr>
          <a:lstStyle/>
          <a:p>
            <a:pPr marL="0" indent="0">
              <a:lnSpc>
                <a:spcPct val="120000"/>
              </a:lnSpc>
              <a:buNone/>
            </a:pPr>
            <a:r>
              <a:rPr lang="fr-CH" sz="2600" b="1" dirty="0"/>
              <a:t>Qui valide ?</a:t>
            </a:r>
          </a:p>
          <a:p>
            <a:pPr>
              <a:lnSpc>
                <a:spcPct val="120000"/>
              </a:lnSpc>
            </a:pPr>
            <a:r>
              <a:rPr lang="de-CH" sz="2600" dirty="0" err="1" smtClean="0"/>
              <a:t>L’organisation</a:t>
            </a:r>
            <a:r>
              <a:rPr lang="de-CH" sz="2600" dirty="0" smtClean="0"/>
              <a:t>/HES </a:t>
            </a:r>
            <a:r>
              <a:rPr lang="de-CH" sz="2600" dirty="0" err="1" smtClean="0"/>
              <a:t>offrante</a:t>
            </a:r>
            <a:r>
              <a:rPr lang="de-CH" sz="2600" dirty="0" smtClean="0"/>
              <a:t> </a:t>
            </a:r>
            <a:r>
              <a:rPr lang="de-CH" sz="2600" dirty="0" err="1" smtClean="0"/>
              <a:t>conduit</a:t>
            </a:r>
            <a:r>
              <a:rPr lang="de-CH" sz="2600" dirty="0" smtClean="0"/>
              <a:t> </a:t>
            </a:r>
            <a:r>
              <a:rPr lang="de-CH" sz="2600" dirty="0" err="1" smtClean="0"/>
              <a:t>un</a:t>
            </a:r>
            <a:r>
              <a:rPr lang="de-CH" sz="2600" dirty="0" smtClean="0"/>
              <a:t> </a:t>
            </a:r>
            <a:r>
              <a:rPr lang="de-CH" sz="2600" dirty="0" err="1" smtClean="0"/>
              <a:t>entretien</a:t>
            </a:r>
            <a:r>
              <a:rPr lang="de-CH" sz="2600" dirty="0" smtClean="0"/>
              <a:t> </a:t>
            </a:r>
            <a:r>
              <a:rPr lang="de-CH" sz="2600" dirty="0" err="1" smtClean="0"/>
              <a:t>d’embauche</a:t>
            </a:r>
            <a:r>
              <a:rPr lang="de-CH" sz="2600" dirty="0" smtClean="0"/>
              <a:t> et se </a:t>
            </a:r>
            <a:r>
              <a:rPr lang="de-CH" sz="2600" dirty="0" err="1" smtClean="0"/>
              <a:t>détermine</a:t>
            </a:r>
            <a:r>
              <a:rPr lang="de-CH" sz="2600" dirty="0" smtClean="0"/>
              <a:t> </a:t>
            </a:r>
            <a:r>
              <a:rPr lang="de-CH" sz="2600" dirty="0" err="1" smtClean="0"/>
              <a:t>sur</a:t>
            </a:r>
            <a:r>
              <a:rPr lang="de-CH" sz="2600" dirty="0" smtClean="0"/>
              <a:t> le </a:t>
            </a:r>
            <a:r>
              <a:rPr lang="de-CH" sz="2600" dirty="0" err="1" smtClean="0"/>
              <a:t>ou</a:t>
            </a:r>
            <a:r>
              <a:rPr lang="de-CH" sz="2600" dirty="0" smtClean="0"/>
              <a:t> la </a:t>
            </a:r>
            <a:r>
              <a:rPr lang="de-CH" sz="2600" dirty="0" err="1" smtClean="0"/>
              <a:t>candidate</a:t>
            </a:r>
            <a:r>
              <a:rPr lang="de-CH" sz="2600" dirty="0" smtClean="0"/>
              <a:t> </a:t>
            </a:r>
            <a:r>
              <a:rPr lang="de-CH" sz="2600" dirty="0" err="1" smtClean="0"/>
              <a:t>appropriée</a:t>
            </a:r>
            <a:endParaRPr lang="de-CH" sz="2600" dirty="0" smtClean="0"/>
          </a:p>
          <a:p>
            <a:pPr>
              <a:lnSpc>
                <a:spcPct val="120000"/>
              </a:lnSpc>
            </a:pPr>
            <a:r>
              <a:rPr lang="fr-CH" sz="2600" dirty="0"/>
              <a:t>Une Convention d’objectifs est négociée entre </a:t>
            </a:r>
            <a:r>
              <a:rPr lang="fr-CH" sz="2600" dirty="0" smtClean="0"/>
              <a:t>l’organisation/école</a:t>
            </a:r>
            <a:r>
              <a:rPr lang="fr-CH" sz="2600" dirty="0"/>
              <a:t>, </a:t>
            </a:r>
            <a:r>
              <a:rPr lang="fr-CH" sz="2600" dirty="0" smtClean="0"/>
              <a:t>le ou la collaboratrice et le ou la supérieure hiérarchique (modèle de convention tripartite)</a:t>
            </a:r>
            <a:endParaRPr lang="fr-CH" sz="2600" dirty="0"/>
          </a:p>
          <a:p>
            <a:pPr>
              <a:lnSpc>
                <a:spcPct val="120000"/>
              </a:lnSpc>
            </a:pPr>
            <a:r>
              <a:rPr lang="de-CH" sz="2600" dirty="0" smtClean="0"/>
              <a:t>La </a:t>
            </a:r>
            <a:r>
              <a:rPr lang="de-CH" sz="2600" dirty="0" err="1" smtClean="0"/>
              <a:t>coordination</a:t>
            </a:r>
            <a:r>
              <a:rPr lang="de-CH" sz="2600" dirty="0" smtClean="0"/>
              <a:t> nationale </a:t>
            </a:r>
            <a:r>
              <a:rPr lang="de-CH" sz="2600" dirty="0" err="1" smtClean="0"/>
              <a:t>reçoit</a:t>
            </a:r>
            <a:r>
              <a:rPr lang="de-CH" sz="2600" dirty="0" smtClean="0"/>
              <a:t> </a:t>
            </a:r>
            <a:r>
              <a:rPr lang="de-CH" sz="2600" dirty="0" err="1" smtClean="0"/>
              <a:t>une</a:t>
            </a:r>
            <a:r>
              <a:rPr lang="de-CH" sz="2600" dirty="0" smtClean="0"/>
              <a:t> </a:t>
            </a:r>
            <a:r>
              <a:rPr lang="de-CH" sz="2600" dirty="0" err="1" smtClean="0"/>
              <a:t>copie</a:t>
            </a:r>
            <a:r>
              <a:rPr lang="de-CH" sz="2600" dirty="0" smtClean="0"/>
              <a:t> de la </a:t>
            </a:r>
            <a:r>
              <a:rPr lang="de-CH" sz="2600" dirty="0" err="1" smtClean="0"/>
              <a:t>Convention</a:t>
            </a:r>
            <a:endParaRPr lang="de-CH" sz="2600" dirty="0" smtClean="0"/>
          </a:p>
        </p:txBody>
      </p:sp>
    </p:spTree>
    <p:extLst>
      <p:ext uri="{BB962C8B-B14F-4D97-AF65-F5344CB8AC3E}">
        <p14:creationId xmlns:p14="http://schemas.microsoft.com/office/powerpoint/2010/main" val="2889291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5. Programme </a:t>
            </a:r>
            <a:r>
              <a:rPr lang="fr-CH" dirty="0" smtClean="0"/>
              <a:t>d’immersion</a:t>
            </a:r>
            <a:endParaRPr lang="fr-CH" dirty="0"/>
          </a:p>
        </p:txBody>
      </p:sp>
      <p:sp>
        <p:nvSpPr>
          <p:cNvPr id="3" name="Espace réservé du contenu 2"/>
          <p:cNvSpPr>
            <a:spLocks noGrp="1"/>
          </p:cNvSpPr>
          <p:nvPr>
            <p:ph idx="1"/>
          </p:nvPr>
        </p:nvSpPr>
        <p:spPr/>
        <p:txBody>
          <a:bodyPr>
            <a:normAutofit/>
          </a:bodyPr>
          <a:lstStyle/>
          <a:p>
            <a:pPr marL="0" indent="0">
              <a:lnSpc>
                <a:spcPct val="120000"/>
              </a:lnSpc>
              <a:buNone/>
            </a:pPr>
            <a:r>
              <a:rPr lang="fr-CH" sz="2600" b="1" dirty="0"/>
              <a:t>Que se passe-t-il durant </a:t>
            </a:r>
            <a:r>
              <a:rPr lang="fr-CH" sz="2600" b="1" dirty="0" smtClean="0"/>
              <a:t>l’immersion </a:t>
            </a:r>
            <a:r>
              <a:rPr lang="fr-CH" sz="2600" b="1" dirty="0"/>
              <a:t>?</a:t>
            </a:r>
          </a:p>
          <a:p>
            <a:pPr>
              <a:lnSpc>
                <a:spcPct val="120000"/>
              </a:lnSpc>
            </a:pPr>
            <a:r>
              <a:rPr lang="fr-CH" sz="2600" dirty="0"/>
              <a:t>La personne réalise les activités pour lesquelles elle été engagée</a:t>
            </a:r>
          </a:p>
          <a:p>
            <a:pPr>
              <a:lnSpc>
                <a:spcPct val="120000"/>
              </a:lnSpc>
            </a:pPr>
            <a:r>
              <a:rPr lang="fr-CH" sz="2600" dirty="0"/>
              <a:t>La personne est coachée durant son </a:t>
            </a:r>
            <a:r>
              <a:rPr lang="fr-CH" sz="2600" dirty="0" smtClean="0"/>
              <a:t>immersion</a:t>
            </a:r>
          </a:p>
          <a:p>
            <a:pPr>
              <a:lnSpc>
                <a:spcPct val="120000"/>
              </a:lnSpc>
            </a:pPr>
            <a:r>
              <a:rPr lang="fr-CH" sz="2600" dirty="0" err="1" smtClean="0"/>
              <a:t>Porfolio</a:t>
            </a:r>
            <a:r>
              <a:rPr lang="fr-CH" sz="2600" dirty="0" smtClean="0"/>
              <a:t> – Réflexion et explicitation des compétences acquises</a:t>
            </a:r>
            <a:endParaRPr lang="fr-CH" sz="2600" dirty="0"/>
          </a:p>
        </p:txBody>
      </p:sp>
    </p:spTree>
    <p:extLst>
      <p:ext uri="{BB962C8B-B14F-4D97-AF65-F5344CB8AC3E}">
        <p14:creationId xmlns:p14="http://schemas.microsoft.com/office/powerpoint/2010/main" val="1571646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CH" dirty="0" err="1" smtClean="0"/>
              <a:t>Contenu</a:t>
            </a:r>
            <a:r>
              <a:rPr lang="de-CH" dirty="0" smtClean="0"/>
              <a:t> de la </a:t>
            </a:r>
            <a:r>
              <a:rPr lang="de-CH" dirty="0" err="1" smtClean="0"/>
              <a:t>présentation</a:t>
            </a:r>
            <a:endParaRPr lang="fr-CH" dirty="0"/>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a:pPr>
            <a:r>
              <a:rPr lang="fr-CH" dirty="0" smtClean="0"/>
              <a:t>Structure du programme-pilote</a:t>
            </a:r>
          </a:p>
          <a:p>
            <a:pPr marL="514350" indent="-514350">
              <a:buFont typeface="+mj-lt"/>
              <a:buAutoNum type="arabicPeriod"/>
            </a:pPr>
            <a:r>
              <a:rPr lang="fr-CH" dirty="0" smtClean="0"/>
              <a:t>Buts du programme-pilote</a:t>
            </a:r>
          </a:p>
          <a:p>
            <a:pPr marL="514350" indent="-514350">
              <a:buFont typeface="+mj-lt"/>
              <a:buAutoNum type="arabicPeriod"/>
            </a:pPr>
            <a:r>
              <a:rPr lang="fr-CH" dirty="0" smtClean="0"/>
              <a:t>Plus-value du programme-pilote</a:t>
            </a:r>
          </a:p>
          <a:p>
            <a:pPr marL="514350" indent="-514350">
              <a:buFont typeface="+mj-lt"/>
              <a:buAutoNum type="arabicPeriod"/>
            </a:pPr>
            <a:r>
              <a:rPr lang="fr-CH" dirty="0" smtClean="0"/>
              <a:t>Double profil de compétences</a:t>
            </a:r>
          </a:p>
          <a:p>
            <a:pPr marL="514350" indent="-514350">
              <a:buFont typeface="+mj-lt"/>
              <a:buAutoNum type="arabicPeriod"/>
            </a:pPr>
            <a:r>
              <a:rPr lang="fr-CH" dirty="0" smtClean="0"/>
              <a:t>Programme d’immersion</a:t>
            </a:r>
          </a:p>
          <a:p>
            <a:pPr marL="514350" indent="-514350">
              <a:buFont typeface="+mj-lt"/>
              <a:buAutoNum type="arabicPeriod"/>
            </a:pPr>
            <a:r>
              <a:rPr lang="de-CH" dirty="0" smtClean="0"/>
              <a:t>Coaching</a:t>
            </a:r>
          </a:p>
          <a:p>
            <a:pPr marL="514350" indent="-514350">
              <a:buFont typeface="+mj-lt"/>
              <a:buAutoNum type="arabicPeriod"/>
            </a:pPr>
            <a:r>
              <a:rPr lang="de-CH" dirty="0" smtClean="0"/>
              <a:t>Evaluation</a:t>
            </a:r>
          </a:p>
          <a:p>
            <a:pPr marL="514350" indent="-514350">
              <a:buFont typeface="+mj-lt"/>
              <a:buAutoNum type="arabicPeriod"/>
            </a:pPr>
            <a:r>
              <a:rPr lang="de-CH" dirty="0" err="1" smtClean="0"/>
              <a:t>Questions</a:t>
            </a:r>
            <a:r>
              <a:rPr lang="de-CH" dirty="0" smtClean="0"/>
              <a:t> du </a:t>
            </a:r>
            <a:r>
              <a:rPr lang="de-CH" dirty="0" err="1" smtClean="0"/>
              <a:t>public</a:t>
            </a:r>
            <a:endParaRPr lang="fr-CH" dirty="0" smtClean="0"/>
          </a:p>
        </p:txBody>
      </p:sp>
    </p:spTree>
    <p:extLst>
      <p:ext uri="{BB962C8B-B14F-4D97-AF65-F5344CB8AC3E}">
        <p14:creationId xmlns:p14="http://schemas.microsoft.com/office/powerpoint/2010/main" val="2210491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6</a:t>
            </a:r>
            <a:r>
              <a:rPr lang="de-CH" dirty="0" smtClean="0"/>
              <a:t>. Coaching</a:t>
            </a:r>
            <a:endParaRPr lang="fr-CH" dirty="0"/>
          </a:p>
        </p:txBody>
      </p:sp>
      <p:sp>
        <p:nvSpPr>
          <p:cNvPr id="3" name="Inhaltsplatzhalter 2"/>
          <p:cNvSpPr>
            <a:spLocks noGrp="1"/>
          </p:cNvSpPr>
          <p:nvPr>
            <p:ph idx="1"/>
          </p:nvPr>
        </p:nvSpPr>
        <p:spPr>
          <a:xfrm>
            <a:off x="838200" y="1614671"/>
            <a:ext cx="10515600" cy="4408757"/>
          </a:xfrm>
        </p:spPr>
        <p:txBody>
          <a:bodyPr>
            <a:noAutofit/>
          </a:bodyPr>
          <a:lstStyle/>
          <a:p>
            <a:pPr>
              <a:lnSpc>
                <a:spcPct val="140000"/>
              </a:lnSpc>
              <a:spcBef>
                <a:spcPts val="600"/>
              </a:spcBef>
            </a:pPr>
            <a:r>
              <a:rPr lang="de-CH" sz="2600" dirty="0" err="1" smtClean="0"/>
              <a:t>Offre</a:t>
            </a:r>
            <a:r>
              <a:rPr lang="de-CH" sz="2600" dirty="0" smtClean="0"/>
              <a:t> de </a:t>
            </a:r>
            <a:r>
              <a:rPr lang="de-CH" sz="2600" dirty="0" err="1" smtClean="0"/>
              <a:t>coaching</a:t>
            </a:r>
            <a:r>
              <a:rPr lang="de-CH" sz="2600" dirty="0" smtClean="0"/>
              <a:t> </a:t>
            </a:r>
            <a:r>
              <a:rPr lang="de-CH" sz="2600" dirty="0" err="1" smtClean="0"/>
              <a:t>comme</a:t>
            </a:r>
            <a:r>
              <a:rPr lang="de-CH" sz="2600" dirty="0" smtClean="0"/>
              <a:t> </a:t>
            </a:r>
            <a:r>
              <a:rPr lang="de-CH" sz="2600" dirty="0" err="1" smtClean="0"/>
              <a:t>partie</a:t>
            </a:r>
            <a:r>
              <a:rPr lang="de-CH" sz="2600" dirty="0" smtClean="0"/>
              <a:t> du </a:t>
            </a:r>
            <a:r>
              <a:rPr lang="de-CH" sz="2600" dirty="0" err="1" smtClean="0"/>
              <a:t>programme</a:t>
            </a:r>
            <a:r>
              <a:rPr lang="de-CH" sz="2600" dirty="0" smtClean="0"/>
              <a:t> Career2</a:t>
            </a:r>
            <a:r>
              <a:rPr lang="de-CH" sz="2600" i="1" dirty="0" smtClean="0"/>
              <a:t>S</a:t>
            </a:r>
            <a:r>
              <a:rPr lang="de-CH" sz="2600" dirty="0" smtClean="0"/>
              <a:t>ocialWork</a:t>
            </a:r>
            <a:endParaRPr lang="de-CH" sz="2600" dirty="0" smtClean="0"/>
          </a:p>
          <a:p>
            <a:pPr>
              <a:lnSpc>
                <a:spcPct val="140000"/>
              </a:lnSpc>
              <a:spcBef>
                <a:spcPts val="600"/>
              </a:spcBef>
            </a:pPr>
            <a:r>
              <a:rPr lang="de-CH" sz="2600" u="sng" dirty="0" err="1" smtClean="0"/>
              <a:t>Potentiel</a:t>
            </a:r>
            <a:r>
              <a:rPr lang="de-CH" sz="2600" u="sng" dirty="0" smtClean="0"/>
              <a:t> </a:t>
            </a:r>
            <a:r>
              <a:rPr lang="de-CH" sz="2600" u="sng" dirty="0" err="1" smtClean="0"/>
              <a:t>d’innovation</a:t>
            </a:r>
            <a:r>
              <a:rPr lang="de-CH" sz="2600" u="sng" dirty="0" smtClean="0"/>
              <a:t> </a:t>
            </a:r>
            <a:r>
              <a:rPr lang="de-CH" sz="2600" dirty="0" smtClean="0"/>
              <a:t>: </a:t>
            </a:r>
            <a:r>
              <a:rPr lang="de-CH" sz="2600" dirty="0" smtClean="0"/>
              <a:t>Coaching </a:t>
            </a:r>
            <a:r>
              <a:rPr lang="de-CH" sz="2600" dirty="0" err="1" smtClean="0"/>
              <a:t>pour</a:t>
            </a:r>
            <a:r>
              <a:rPr lang="de-CH" sz="2600" dirty="0" smtClean="0"/>
              <a:t> le </a:t>
            </a:r>
            <a:r>
              <a:rPr lang="de-CH" sz="2600" dirty="0" err="1" smtClean="0"/>
              <a:t>personnel</a:t>
            </a:r>
            <a:r>
              <a:rPr lang="de-CH" sz="2600" dirty="0" smtClean="0"/>
              <a:t> </a:t>
            </a:r>
            <a:r>
              <a:rPr lang="de-CH" sz="2600" dirty="0" err="1" smtClean="0"/>
              <a:t>académique</a:t>
            </a:r>
            <a:r>
              <a:rPr lang="de-CH" sz="2600" dirty="0" smtClean="0"/>
              <a:t> HES ; </a:t>
            </a:r>
            <a:r>
              <a:rPr lang="de-CH" sz="2600" dirty="0" err="1" smtClean="0"/>
              <a:t>formation</a:t>
            </a:r>
            <a:r>
              <a:rPr lang="de-CH" sz="2600" dirty="0" smtClean="0"/>
              <a:t> </a:t>
            </a:r>
            <a:r>
              <a:rPr lang="de-CH" sz="2600" dirty="0" err="1" smtClean="0"/>
              <a:t>d’un</a:t>
            </a:r>
            <a:r>
              <a:rPr lang="de-CH" sz="2600" dirty="0" smtClean="0"/>
              <a:t> </a:t>
            </a:r>
            <a:r>
              <a:rPr lang="de-CH" sz="2600" dirty="0" err="1" smtClean="0"/>
              <a:t>coaching</a:t>
            </a:r>
            <a:r>
              <a:rPr lang="de-CH" sz="2600" dirty="0" smtClean="0"/>
              <a:t>-pool national</a:t>
            </a:r>
            <a:endParaRPr lang="de-CH" sz="2600" dirty="0" smtClean="0"/>
          </a:p>
          <a:p>
            <a:pPr>
              <a:lnSpc>
                <a:spcPct val="140000"/>
              </a:lnSpc>
              <a:spcBef>
                <a:spcPts val="600"/>
              </a:spcBef>
            </a:pPr>
            <a:r>
              <a:rPr lang="de-CH" sz="2600" dirty="0" err="1" smtClean="0"/>
              <a:t>Modèle</a:t>
            </a:r>
            <a:r>
              <a:rPr lang="de-CH" sz="2600" dirty="0" smtClean="0"/>
              <a:t> de </a:t>
            </a:r>
            <a:r>
              <a:rPr lang="de-CH" sz="2600" dirty="0" err="1" smtClean="0"/>
              <a:t>coaching</a:t>
            </a:r>
            <a:r>
              <a:rPr lang="de-CH" sz="2600" dirty="0" smtClean="0"/>
              <a:t> de Career2SocialWork </a:t>
            </a:r>
            <a:r>
              <a:rPr lang="de-CH" sz="2600" dirty="0" err="1" smtClean="0"/>
              <a:t>comprend</a:t>
            </a:r>
            <a:r>
              <a:rPr lang="de-CH" sz="2600" dirty="0" smtClean="0"/>
              <a:t> 5 </a:t>
            </a:r>
            <a:r>
              <a:rPr lang="de-CH" sz="2600" dirty="0" err="1" smtClean="0"/>
              <a:t>types</a:t>
            </a:r>
            <a:r>
              <a:rPr lang="de-CH" sz="2600" dirty="0" smtClean="0"/>
              <a:t> de </a:t>
            </a:r>
            <a:r>
              <a:rPr lang="de-CH" sz="2600" dirty="0" err="1" smtClean="0"/>
              <a:t>coaching</a:t>
            </a:r>
            <a:r>
              <a:rPr lang="de-CH" sz="2600" dirty="0" smtClean="0"/>
              <a:t>, 3 </a:t>
            </a:r>
            <a:r>
              <a:rPr lang="de-CH" sz="2600" dirty="0" err="1" smtClean="0"/>
              <a:t>phase</a:t>
            </a:r>
            <a:r>
              <a:rPr lang="de-CH" sz="2600" dirty="0" smtClean="0"/>
              <a:t> et </a:t>
            </a:r>
            <a:r>
              <a:rPr lang="de-CH" sz="2600" dirty="0" err="1" smtClean="0"/>
              <a:t>deux</a:t>
            </a:r>
            <a:r>
              <a:rPr lang="de-CH" sz="2600" dirty="0" smtClean="0"/>
              <a:t> Coaching-Settings</a:t>
            </a:r>
            <a:endParaRPr lang="de-CH" sz="2600" dirty="0" smtClean="0"/>
          </a:p>
        </p:txBody>
      </p:sp>
    </p:spTree>
    <p:extLst>
      <p:ext uri="{BB962C8B-B14F-4D97-AF65-F5344CB8AC3E}">
        <p14:creationId xmlns:p14="http://schemas.microsoft.com/office/powerpoint/2010/main" val="4289274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noGrp="1"/>
          </p:cNvSpPr>
          <p:nvPr>
            <p:ph type="title"/>
          </p:nvPr>
        </p:nvSpPr>
        <p:spPr>
          <a:xfrm>
            <a:off x="838200" y="643504"/>
            <a:ext cx="10515600" cy="6851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accent5">
                    <a:lumMod val="50000"/>
                  </a:schemeClr>
                </a:solidFill>
                <a:latin typeface="Arial" panose="020B0604020202020204" pitchFamily="34" charset="0"/>
                <a:ea typeface="+mj-ea"/>
                <a:cs typeface="Arial" panose="020B0604020202020204" pitchFamily="34" charset="0"/>
              </a:defRPr>
            </a:lvl1pPr>
          </a:lstStyle>
          <a:p>
            <a:r>
              <a:rPr lang="de-CH" dirty="0"/>
              <a:t>6</a:t>
            </a:r>
            <a:r>
              <a:rPr lang="de-CH" dirty="0" smtClean="0"/>
              <a:t>. </a:t>
            </a:r>
            <a:r>
              <a:rPr lang="de-CH" dirty="0" err="1" smtClean="0"/>
              <a:t>Modèle</a:t>
            </a:r>
            <a:r>
              <a:rPr lang="de-CH" dirty="0" smtClean="0"/>
              <a:t> de Coaching</a:t>
            </a:r>
            <a:endParaRPr lang="fr-CH" dirty="0"/>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928444213"/>
              </p:ext>
            </p:extLst>
          </p:nvPr>
        </p:nvGraphicFramePr>
        <p:xfrm>
          <a:off x="838200" y="1638303"/>
          <a:ext cx="10655301" cy="4254496"/>
        </p:xfrm>
        <a:graphic>
          <a:graphicData uri="http://schemas.openxmlformats.org/drawingml/2006/table">
            <a:tbl>
              <a:tblPr firstRow="1" firstCol="1" bandRow="1">
                <a:tableStyleId>{5C22544A-7EE6-4342-B048-85BDC9FD1C3A}</a:tableStyleId>
              </a:tblPr>
              <a:tblGrid>
                <a:gridCol w="3187700">
                  <a:extLst>
                    <a:ext uri="{9D8B030D-6E8A-4147-A177-3AD203B41FA5}">
                      <a16:colId xmlns:a16="http://schemas.microsoft.com/office/drawing/2014/main" val="3743288331"/>
                    </a:ext>
                  </a:extLst>
                </a:gridCol>
                <a:gridCol w="4311650">
                  <a:extLst>
                    <a:ext uri="{9D8B030D-6E8A-4147-A177-3AD203B41FA5}">
                      <a16:colId xmlns:a16="http://schemas.microsoft.com/office/drawing/2014/main" val="137414425"/>
                    </a:ext>
                  </a:extLst>
                </a:gridCol>
                <a:gridCol w="3155951">
                  <a:extLst>
                    <a:ext uri="{9D8B030D-6E8A-4147-A177-3AD203B41FA5}">
                      <a16:colId xmlns:a16="http://schemas.microsoft.com/office/drawing/2014/main" val="3929273956"/>
                    </a:ext>
                  </a:extLst>
                </a:gridCol>
              </a:tblGrid>
              <a:tr h="531812">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Temporalité</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Type de coaching</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Coaching-Setting</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7464798"/>
                  </a:ext>
                </a:extLst>
              </a:tr>
              <a:tr h="531812">
                <a:tc>
                  <a:txBody>
                    <a:bodyPr/>
                    <a:lstStyle/>
                    <a:p>
                      <a:pPr>
                        <a:lnSpc>
                          <a:spcPct val="107000"/>
                        </a:lnSpc>
                        <a:spcAft>
                          <a:spcPts val="0"/>
                        </a:spcAft>
                      </a:pPr>
                      <a:r>
                        <a:rPr lang="fr-CH" sz="2400" b="0" dirty="0" smtClean="0">
                          <a:effectLst/>
                          <a:latin typeface="Arial" panose="020B0604020202020204" pitchFamily="34" charset="0"/>
                          <a:cs typeface="Arial" panose="020B0604020202020204" pitchFamily="34" charset="0"/>
                        </a:rPr>
                        <a:t>Avant l’immersion</a:t>
                      </a:r>
                      <a:endParaRPr lang="fr-CH"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Pré-Coaching</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individuel</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47154204"/>
                  </a:ext>
                </a:extLst>
              </a:tr>
              <a:tr h="531812">
                <a:tc>
                  <a:txBody>
                    <a:bodyPr/>
                    <a:lstStyle/>
                    <a:p>
                      <a:pPr>
                        <a:lnSpc>
                          <a:spcPct val="107000"/>
                        </a:lnSpc>
                        <a:spcAft>
                          <a:spcPts val="0"/>
                        </a:spcAft>
                      </a:pPr>
                      <a:r>
                        <a:rPr lang="fr-CH" sz="2400" b="0" dirty="0" smtClean="0">
                          <a:effectLst/>
                          <a:latin typeface="Arial" panose="020B0604020202020204" pitchFamily="34" charset="0"/>
                          <a:cs typeface="Arial" panose="020B0604020202020204" pitchFamily="34" charset="0"/>
                        </a:rPr>
                        <a:t>Pendant</a:t>
                      </a:r>
                      <a:r>
                        <a:rPr lang="fr-CH" sz="2400" b="0" baseline="0" dirty="0" smtClean="0">
                          <a:effectLst/>
                          <a:latin typeface="Arial" panose="020B0604020202020204" pitchFamily="34" charset="0"/>
                          <a:cs typeface="Arial" panose="020B0604020202020204" pitchFamily="34" charset="0"/>
                        </a:rPr>
                        <a:t> l’im</a:t>
                      </a:r>
                      <a:r>
                        <a:rPr lang="fr-CH" sz="2400" b="0" dirty="0" smtClean="0">
                          <a:effectLst/>
                          <a:latin typeface="Arial" panose="020B0604020202020204" pitchFamily="34" charset="0"/>
                          <a:cs typeface="Arial" panose="020B0604020202020204" pitchFamily="34" charset="0"/>
                        </a:rPr>
                        <a:t>mersion</a:t>
                      </a:r>
                      <a:endParaRPr lang="fr-CH"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Coaching d’initiation</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individuel</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18073355"/>
                  </a:ext>
                </a:extLst>
              </a:tr>
              <a:tr h="531812">
                <a:tc>
                  <a:txBody>
                    <a:bodyPr/>
                    <a:lstStyle/>
                    <a:p>
                      <a:pPr>
                        <a:lnSpc>
                          <a:spcPct val="107000"/>
                        </a:lnSpc>
                        <a:spcAft>
                          <a:spcPts val="0"/>
                        </a:spcAft>
                      </a:pPr>
                      <a:r>
                        <a:rPr lang="fr-CH" sz="2400" b="0">
                          <a:effectLst/>
                          <a:latin typeface="Arial" panose="020B0604020202020204" pitchFamily="34" charset="0"/>
                          <a:cs typeface="Arial" panose="020B0604020202020204" pitchFamily="34" charset="0"/>
                        </a:rPr>
                        <a:t> </a:t>
                      </a:r>
                      <a:endParaRPr lang="fr-CH" sz="24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Coaching d’accompagnement</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individuel</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81654154"/>
                  </a:ext>
                </a:extLst>
              </a:tr>
              <a:tr h="531812">
                <a:tc>
                  <a:txBody>
                    <a:bodyPr/>
                    <a:lstStyle/>
                    <a:p>
                      <a:pPr>
                        <a:lnSpc>
                          <a:spcPct val="107000"/>
                        </a:lnSpc>
                        <a:spcAft>
                          <a:spcPts val="0"/>
                        </a:spcAft>
                      </a:pPr>
                      <a:r>
                        <a:rPr lang="fr-CH" sz="2400" b="0">
                          <a:effectLst/>
                          <a:latin typeface="Arial" panose="020B0604020202020204" pitchFamily="34" charset="0"/>
                          <a:cs typeface="Arial" panose="020B0604020202020204" pitchFamily="34" charset="0"/>
                        </a:rPr>
                        <a:t> </a:t>
                      </a:r>
                      <a:endParaRPr lang="fr-CH" sz="24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Coaching en groupe</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groupe (trimestre)</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5308323"/>
                  </a:ext>
                </a:extLst>
              </a:tr>
              <a:tr h="531812">
                <a:tc>
                  <a:txBody>
                    <a:bodyPr/>
                    <a:lstStyle/>
                    <a:p>
                      <a:pPr>
                        <a:lnSpc>
                          <a:spcPct val="107000"/>
                        </a:lnSpc>
                        <a:spcAft>
                          <a:spcPts val="0"/>
                        </a:spcAft>
                      </a:pPr>
                      <a:r>
                        <a:rPr lang="fr-CH" sz="2400" b="0" dirty="0" smtClean="0">
                          <a:effectLst/>
                          <a:latin typeface="Arial" panose="020B0604020202020204" pitchFamily="34" charset="0"/>
                          <a:cs typeface="Arial" panose="020B0604020202020204" pitchFamily="34" charset="0"/>
                        </a:rPr>
                        <a:t>Après l’immersion</a:t>
                      </a:r>
                      <a:endParaRPr lang="fr-CH"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Coaching de transfert</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individuel</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95152428"/>
                  </a:ext>
                </a:extLst>
              </a:tr>
              <a:tr h="531812">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 </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Coaching en groupe</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groupe (3 mois après)</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47596075"/>
                  </a:ext>
                </a:extLst>
              </a:tr>
              <a:tr h="531812">
                <a:tc>
                  <a:txBody>
                    <a:bodyPr/>
                    <a:lstStyle/>
                    <a:p>
                      <a:pPr>
                        <a:lnSpc>
                          <a:spcPct val="107000"/>
                        </a:lnSpc>
                        <a:spcAft>
                          <a:spcPts val="0"/>
                        </a:spcAft>
                      </a:pPr>
                      <a:r>
                        <a:rPr lang="fr-CH" sz="2400">
                          <a:effectLst/>
                          <a:latin typeface="Arial" panose="020B0604020202020204" pitchFamily="34" charset="0"/>
                          <a:cs typeface="Arial" panose="020B0604020202020204" pitchFamily="34" charset="0"/>
                        </a:rPr>
                        <a:t> </a:t>
                      </a:r>
                      <a:endParaRPr lang="fr-CH"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Coaching durable</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fr-CH" sz="2400" dirty="0" smtClean="0">
                          <a:effectLst/>
                          <a:latin typeface="Arial" panose="020B0604020202020204" pitchFamily="34" charset="0"/>
                          <a:cs typeface="Arial" panose="020B0604020202020204" pitchFamily="34" charset="0"/>
                        </a:rPr>
                        <a:t>individuel</a:t>
                      </a:r>
                      <a:endParaRPr lang="fr-CH"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64118835"/>
                  </a:ext>
                </a:extLst>
              </a:tr>
            </a:tbl>
          </a:graphicData>
        </a:graphic>
      </p:graphicFrame>
    </p:spTree>
    <p:extLst>
      <p:ext uri="{BB962C8B-B14F-4D97-AF65-F5344CB8AC3E}">
        <p14:creationId xmlns:p14="http://schemas.microsoft.com/office/powerpoint/2010/main" val="2640542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7</a:t>
            </a:r>
            <a:r>
              <a:rPr lang="de-CH" dirty="0" smtClean="0"/>
              <a:t>. Evaluation</a:t>
            </a:r>
            <a:endParaRPr lang="fr-CH" dirty="0"/>
          </a:p>
        </p:txBody>
      </p:sp>
      <p:sp>
        <p:nvSpPr>
          <p:cNvPr id="3" name="Inhaltsplatzhalter 2"/>
          <p:cNvSpPr>
            <a:spLocks noGrp="1"/>
          </p:cNvSpPr>
          <p:nvPr>
            <p:ph idx="1"/>
          </p:nvPr>
        </p:nvSpPr>
        <p:spPr/>
        <p:txBody>
          <a:bodyPr>
            <a:noAutofit/>
          </a:bodyPr>
          <a:lstStyle/>
          <a:p>
            <a:pPr>
              <a:lnSpc>
                <a:spcPct val="140000"/>
              </a:lnSpc>
              <a:spcBef>
                <a:spcPts val="600"/>
              </a:spcBef>
            </a:pPr>
            <a:r>
              <a:rPr lang="de-CH" sz="2600" spc="50" dirty="0" err="1" smtClean="0"/>
              <a:t>Orienté</a:t>
            </a:r>
            <a:r>
              <a:rPr lang="de-CH" sz="2600" spc="50" dirty="0" smtClean="0"/>
              <a:t> </a:t>
            </a:r>
            <a:r>
              <a:rPr lang="de-CH" sz="2600" spc="50" dirty="0" err="1" smtClean="0"/>
              <a:t>vers</a:t>
            </a:r>
            <a:r>
              <a:rPr lang="de-CH" sz="2600" spc="50" dirty="0" smtClean="0"/>
              <a:t> les </a:t>
            </a:r>
            <a:r>
              <a:rPr lang="de-CH" sz="2600" spc="50" dirty="0" err="1" smtClean="0"/>
              <a:t>buts</a:t>
            </a:r>
            <a:r>
              <a:rPr lang="de-CH" sz="2600" spc="50" dirty="0" smtClean="0"/>
              <a:t> du </a:t>
            </a:r>
            <a:r>
              <a:rPr lang="de-CH" sz="2600" spc="50" dirty="0" err="1" smtClean="0"/>
              <a:t>programme</a:t>
            </a:r>
            <a:endParaRPr lang="de-CH" sz="2600" spc="50" dirty="0" smtClean="0"/>
          </a:p>
          <a:p>
            <a:pPr>
              <a:lnSpc>
                <a:spcPct val="140000"/>
              </a:lnSpc>
              <a:spcBef>
                <a:spcPts val="600"/>
              </a:spcBef>
            </a:pPr>
            <a:r>
              <a:rPr lang="de-CH" sz="2600" spc="50" dirty="0" err="1" smtClean="0"/>
              <a:t>Indicateurs</a:t>
            </a:r>
            <a:r>
              <a:rPr lang="de-CH" sz="2600" spc="50" dirty="0" smtClean="0"/>
              <a:t> </a:t>
            </a:r>
            <a:r>
              <a:rPr lang="de-CH" sz="2600" spc="50" dirty="0" err="1" smtClean="0"/>
              <a:t>qualitatifs</a:t>
            </a:r>
            <a:r>
              <a:rPr lang="de-CH" sz="2600" spc="50" dirty="0" smtClean="0"/>
              <a:t> et </a:t>
            </a:r>
            <a:r>
              <a:rPr lang="de-CH" sz="2600" spc="50" dirty="0" err="1" smtClean="0"/>
              <a:t>quantitatifs</a:t>
            </a:r>
            <a:endParaRPr lang="de-CH" sz="2600" spc="50" dirty="0" smtClean="0"/>
          </a:p>
          <a:p>
            <a:pPr>
              <a:lnSpc>
                <a:spcPct val="140000"/>
              </a:lnSpc>
              <a:spcBef>
                <a:spcPts val="600"/>
              </a:spcBef>
            </a:pPr>
            <a:r>
              <a:rPr lang="de-CH" sz="2600" spc="50" dirty="0" err="1" smtClean="0"/>
              <a:t>Logique</a:t>
            </a:r>
            <a:r>
              <a:rPr lang="de-CH" sz="2600" spc="50" dirty="0" smtClean="0"/>
              <a:t> Fitness-</a:t>
            </a:r>
            <a:r>
              <a:rPr lang="de-CH" sz="2600" spc="50" dirty="0" err="1" smtClean="0"/>
              <a:t>for</a:t>
            </a:r>
            <a:r>
              <a:rPr lang="de-CH" sz="2600" spc="50" dirty="0" smtClean="0"/>
              <a:t>-</a:t>
            </a:r>
            <a:r>
              <a:rPr lang="de-CH" sz="2600" spc="50" dirty="0" err="1" smtClean="0"/>
              <a:t>purpose</a:t>
            </a:r>
            <a:endParaRPr lang="de-CH" sz="2600" spc="50" dirty="0" smtClean="0"/>
          </a:p>
          <a:p>
            <a:pPr>
              <a:lnSpc>
                <a:spcPct val="140000"/>
              </a:lnSpc>
              <a:spcBef>
                <a:spcPts val="600"/>
              </a:spcBef>
            </a:pPr>
            <a:r>
              <a:rPr lang="de-CH" sz="2600" spc="50" dirty="0" smtClean="0"/>
              <a:t>Auto-</a:t>
            </a:r>
            <a:r>
              <a:rPr lang="de-CH" sz="2600" spc="50" dirty="0" err="1" smtClean="0"/>
              <a:t>évaluation</a:t>
            </a:r>
            <a:r>
              <a:rPr lang="de-CH" sz="2600" spc="50" dirty="0" smtClean="0"/>
              <a:t> et </a:t>
            </a:r>
            <a:r>
              <a:rPr lang="de-CH" sz="2600" spc="50" dirty="0" err="1" smtClean="0"/>
              <a:t>évaluation</a:t>
            </a:r>
            <a:r>
              <a:rPr lang="de-CH" sz="2600" spc="50" dirty="0" smtClean="0"/>
              <a:t> par des </a:t>
            </a:r>
            <a:r>
              <a:rPr lang="de-CH" sz="2600" spc="50" dirty="0" err="1" smtClean="0"/>
              <a:t>tiers</a:t>
            </a:r>
            <a:endParaRPr lang="de-CH" sz="2600" spc="50" dirty="0" smtClean="0"/>
          </a:p>
        </p:txBody>
      </p:sp>
    </p:spTree>
    <p:extLst>
      <p:ext uri="{BB962C8B-B14F-4D97-AF65-F5344CB8AC3E}">
        <p14:creationId xmlns:p14="http://schemas.microsoft.com/office/powerpoint/2010/main" val="3266751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7</a:t>
            </a:r>
            <a:r>
              <a:rPr lang="de-CH" dirty="0" smtClean="0"/>
              <a:t>. Evaluation</a:t>
            </a:r>
            <a:endParaRPr lang="fr-CH" dirty="0"/>
          </a:p>
        </p:txBody>
      </p:sp>
      <p:sp>
        <p:nvSpPr>
          <p:cNvPr id="3" name="Inhaltsplatzhalter 2"/>
          <p:cNvSpPr>
            <a:spLocks noGrp="1"/>
          </p:cNvSpPr>
          <p:nvPr>
            <p:ph idx="1"/>
          </p:nvPr>
        </p:nvSpPr>
        <p:spPr/>
        <p:txBody>
          <a:bodyPr>
            <a:noAutofit/>
          </a:bodyPr>
          <a:lstStyle/>
          <a:p>
            <a:pPr marL="0" indent="0">
              <a:lnSpc>
                <a:spcPct val="140000"/>
              </a:lnSpc>
              <a:spcBef>
                <a:spcPts val="600"/>
              </a:spcBef>
              <a:buNone/>
              <a:tabLst>
                <a:tab pos="265113" algn="l"/>
              </a:tabLst>
            </a:pPr>
            <a:r>
              <a:rPr lang="de-CH" sz="2600" b="1" spc="50" dirty="0" smtClean="0"/>
              <a:t>Auto-</a:t>
            </a:r>
            <a:r>
              <a:rPr lang="de-CH" sz="2600" b="1" spc="50" dirty="0" err="1" smtClean="0"/>
              <a:t>évaluation</a:t>
            </a:r>
            <a:endParaRPr lang="de-CH" sz="2600" spc="50" dirty="0" smtClean="0"/>
          </a:p>
          <a:p>
            <a:pPr>
              <a:lnSpc>
                <a:spcPct val="140000"/>
              </a:lnSpc>
              <a:spcBef>
                <a:spcPts val="600"/>
              </a:spcBef>
              <a:tabLst>
                <a:tab pos="265113" algn="l"/>
              </a:tabLst>
            </a:pPr>
            <a:r>
              <a:rPr lang="de-CH" sz="2600" spc="50" dirty="0" err="1" smtClean="0"/>
              <a:t>Permet</a:t>
            </a:r>
            <a:r>
              <a:rPr lang="de-CH" sz="2600" spc="50" dirty="0" smtClean="0"/>
              <a:t> des </a:t>
            </a:r>
            <a:r>
              <a:rPr lang="de-CH" sz="2600" spc="50" dirty="0" err="1" smtClean="0"/>
              <a:t>améliorations</a:t>
            </a:r>
            <a:r>
              <a:rPr lang="de-CH" sz="2600" spc="50" dirty="0" smtClean="0"/>
              <a:t> permanentes </a:t>
            </a:r>
            <a:r>
              <a:rPr lang="de-CH" sz="2600" spc="50" dirty="0" err="1" smtClean="0"/>
              <a:t>déjà</a:t>
            </a:r>
            <a:r>
              <a:rPr lang="de-CH" sz="2600" spc="50" dirty="0" smtClean="0"/>
              <a:t> </a:t>
            </a:r>
            <a:r>
              <a:rPr lang="de-CH" sz="2600" spc="50" dirty="0" err="1" smtClean="0"/>
              <a:t>durant</a:t>
            </a:r>
            <a:r>
              <a:rPr lang="de-CH" sz="2600" spc="50" dirty="0" smtClean="0"/>
              <a:t> le </a:t>
            </a:r>
            <a:r>
              <a:rPr lang="de-CH" sz="2600" spc="50" dirty="0" err="1" smtClean="0"/>
              <a:t>processus</a:t>
            </a:r>
            <a:endParaRPr lang="de-CH" sz="2600" spc="50" dirty="0" smtClean="0"/>
          </a:p>
          <a:p>
            <a:pPr>
              <a:lnSpc>
                <a:spcPct val="140000"/>
              </a:lnSpc>
              <a:spcBef>
                <a:spcPts val="600"/>
              </a:spcBef>
              <a:tabLst>
                <a:tab pos="265113" algn="l"/>
              </a:tabLst>
            </a:pPr>
            <a:r>
              <a:rPr lang="de-CH" sz="2600" spc="50" dirty="0" err="1" smtClean="0"/>
              <a:t>Orientations</a:t>
            </a:r>
            <a:r>
              <a:rPr lang="de-CH" sz="2600" spc="50" dirty="0" smtClean="0"/>
              <a:t> </a:t>
            </a:r>
            <a:r>
              <a:rPr lang="de-CH" sz="2600" spc="50" dirty="0" err="1" smtClean="0"/>
              <a:t>spécifiques</a:t>
            </a:r>
            <a:r>
              <a:rPr lang="de-CH" sz="2600" spc="50" dirty="0" smtClean="0"/>
              <a:t> : </a:t>
            </a:r>
            <a:r>
              <a:rPr lang="de-CH" sz="2600" spc="50" dirty="0" err="1" smtClean="0"/>
              <a:t>programmes</a:t>
            </a:r>
            <a:r>
              <a:rPr lang="de-CH" sz="2600" spc="50" dirty="0" smtClean="0"/>
              <a:t>, </a:t>
            </a:r>
            <a:r>
              <a:rPr lang="de-CH" sz="2600" spc="50" dirty="0" err="1" smtClean="0"/>
              <a:t>disciplines</a:t>
            </a:r>
            <a:r>
              <a:rPr lang="de-CH" sz="2600" spc="50" dirty="0" smtClean="0"/>
              <a:t>, type HES</a:t>
            </a:r>
            <a:endParaRPr lang="de-CH" sz="2600" spc="50" dirty="0" smtClean="0"/>
          </a:p>
        </p:txBody>
      </p:sp>
    </p:spTree>
    <p:extLst>
      <p:ext uri="{BB962C8B-B14F-4D97-AF65-F5344CB8AC3E}">
        <p14:creationId xmlns:p14="http://schemas.microsoft.com/office/powerpoint/2010/main" val="2694057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524000" y="2117912"/>
            <a:ext cx="9144000" cy="3294529"/>
          </a:xfrm>
        </p:spPr>
        <p:txBody>
          <a:bodyPr>
            <a:normAutofit fontScale="90000"/>
          </a:bodyPr>
          <a:lstStyle/>
          <a:p>
            <a:pPr>
              <a:lnSpc>
                <a:spcPct val="150000"/>
              </a:lnSpc>
            </a:pPr>
            <a:r>
              <a:rPr lang="fr-CH" dirty="0" smtClean="0">
                <a:solidFill>
                  <a:schemeClr val="accent1">
                    <a:lumMod val="50000"/>
                  </a:schemeClr>
                </a:solidFill>
              </a:rPr>
              <a:t>Merci pour </a:t>
            </a:r>
            <a:br>
              <a:rPr lang="fr-CH" dirty="0" smtClean="0">
                <a:solidFill>
                  <a:schemeClr val="accent1">
                    <a:lumMod val="50000"/>
                  </a:schemeClr>
                </a:solidFill>
              </a:rPr>
            </a:br>
            <a:r>
              <a:rPr lang="fr-CH" dirty="0" smtClean="0">
                <a:solidFill>
                  <a:schemeClr val="accent1">
                    <a:lumMod val="50000"/>
                  </a:schemeClr>
                </a:solidFill>
              </a:rPr>
              <a:t>votre attention !</a:t>
            </a:r>
            <a:br>
              <a:rPr lang="fr-CH" dirty="0" smtClean="0">
                <a:solidFill>
                  <a:schemeClr val="accent1">
                    <a:lumMod val="50000"/>
                  </a:schemeClr>
                </a:solidFill>
              </a:rPr>
            </a:br>
            <a:r>
              <a:rPr lang="fr-CH" dirty="0" smtClean="0">
                <a:solidFill>
                  <a:schemeClr val="accent1">
                    <a:lumMod val="50000"/>
                  </a:schemeClr>
                </a:solidFill>
              </a:rPr>
              <a:t>Questions ?</a:t>
            </a:r>
            <a:endParaRPr lang="fr-CH" dirty="0">
              <a:solidFill>
                <a:schemeClr val="accent1">
                  <a:lumMod val="50000"/>
                </a:schemeClr>
              </a:solidFill>
            </a:endParaRPr>
          </a:p>
        </p:txBody>
      </p:sp>
    </p:spTree>
    <p:extLst>
      <p:ext uri="{BB962C8B-B14F-4D97-AF65-F5344CB8AC3E}">
        <p14:creationId xmlns:p14="http://schemas.microsoft.com/office/powerpoint/2010/main" val="1014534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smtClean="0"/>
              <a:t>1. Structure du programme-pilote</a:t>
            </a:r>
            <a:endParaRPr lang="fr-CH" dirty="0">
              <a:solidFill>
                <a:srgbClr val="FF0000"/>
              </a:solidFill>
            </a:endParaRPr>
          </a:p>
        </p:txBody>
      </p:sp>
      <p:pic>
        <p:nvPicPr>
          <p:cNvPr id="6" name="Espace réservé du contenu 5"/>
          <p:cNvPicPr>
            <a:picLocks noGrp="1" noChangeAspect="1"/>
          </p:cNvPicPr>
          <p:nvPr>
            <p:ph idx="1"/>
          </p:nvPr>
        </p:nvPicPr>
        <p:blipFill>
          <a:blip r:embed="rId2"/>
          <a:stretch>
            <a:fillRect/>
          </a:stretch>
        </p:blipFill>
        <p:spPr>
          <a:xfrm>
            <a:off x="1479902" y="1695600"/>
            <a:ext cx="9232196" cy="3564000"/>
          </a:xfrm>
          <a:prstGeom prst="rect">
            <a:avLst/>
          </a:prstGeom>
        </p:spPr>
      </p:pic>
    </p:spTree>
    <p:extLst>
      <p:ext uri="{BB962C8B-B14F-4D97-AF65-F5344CB8AC3E}">
        <p14:creationId xmlns:p14="http://schemas.microsoft.com/office/powerpoint/2010/main" val="150687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a:t>1. </a:t>
            </a:r>
            <a:r>
              <a:rPr lang="fr-CH" dirty="0" smtClean="0"/>
              <a:t>Structure du programme-pilote</a:t>
            </a:r>
            <a:endParaRPr lang="fr-CH" dirty="0"/>
          </a:p>
        </p:txBody>
      </p:sp>
      <p:sp>
        <p:nvSpPr>
          <p:cNvPr id="3" name="Espace réservé du contenu 2"/>
          <p:cNvSpPr>
            <a:spLocks noGrp="1"/>
          </p:cNvSpPr>
          <p:nvPr>
            <p:ph idx="1"/>
          </p:nvPr>
        </p:nvSpPr>
        <p:spPr/>
        <p:txBody>
          <a:bodyPr>
            <a:normAutofit/>
          </a:bodyPr>
          <a:lstStyle/>
          <a:p>
            <a:pPr>
              <a:lnSpc>
                <a:spcPct val="100000"/>
              </a:lnSpc>
            </a:pPr>
            <a:r>
              <a:rPr lang="de-CH" sz="2600" b="1" dirty="0" err="1" smtClean="0"/>
              <a:t>Direction</a:t>
            </a:r>
            <a:r>
              <a:rPr lang="de-CH" sz="2600" b="1" dirty="0" smtClean="0"/>
              <a:t> </a:t>
            </a:r>
            <a:r>
              <a:rPr lang="de-CH" sz="2600" b="1" dirty="0" err="1" smtClean="0"/>
              <a:t>stratégique</a:t>
            </a:r>
            <a:endParaRPr lang="fr-CH" sz="2600" b="1" dirty="0" smtClean="0"/>
          </a:p>
          <a:p>
            <a:pPr lvl="1">
              <a:lnSpc>
                <a:spcPct val="100000"/>
              </a:lnSpc>
            </a:pPr>
            <a:r>
              <a:rPr lang="de-CH" sz="2600" dirty="0" err="1" smtClean="0"/>
              <a:t>Direction</a:t>
            </a:r>
            <a:r>
              <a:rPr lang="de-CH" sz="2600" dirty="0" smtClean="0"/>
              <a:t> des </a:t>
            </a:r>
            <a:r>
              <a:rPr lang="de-CH" sz="2600" dirty="0" err="1" smtClean="0"/>
              <a:t>hautes</a:t>
            </a:r>
            <a:r>
              <a:rPr lang="de-CH" sz="2600" dirty="0" smtClean="0"/>
              <a:t> </a:t>
            </a:r>
            <a:r>
              <a:rPr lang="de-CH" sz="2600" dirty="0" err="1" smtClean="0"/>
              <a:t>écoles</a:t>
            </a:r>
            <a:r>
              <a:rPr lang="de-CH" sz="2600" dirty="0" smtClean="0"/>
              <a:t> de </a:t>
            </a:r>
            <a:r>
              <a:rPr lang="de-CH" sz="2600" dirty="0" err="1" smtClean="0"/>
              <a:t>travail</a:t>
            </a:r>
            <a:r>
              <a:rPr lang="de-CH" sz="2600" dirty="0" smtClean="0"/>
              <a:t> </a:t>
            </a:r>
            <a:r>
              <a:rPr lang="de-CH" sz="2600" dirty="0" err="1" smtClean="0"/>
              <a:t>social</a:t>
            </a:r>
            <a:r>
              <a:rPr lang="de-CH" sz="2600" dirty="0" smtClean="0"/>
              <a:t> (HETS)</a:t>
            </a:r>
            <a:endParaRPr lang="fr-CH" sz="2600" dirty="0" smtClean="0"/>
          </a:p>
          <a:p>
            <a:pPr>
              <a:lnSpc>
                <a:spcPct val="100000"/>
              </a:lnSpc>
            </a:pPr>
            <a:r>
              <a:rPr lang="fr-CH" sz="2600" b="1" dirty="0" smtClean="0"/>
              <a:t>Coordination nationale (direction opérationnelle)</a:t>
            </a:r>
          </a:p>
          <a:p>
            <a:pPr lvl="1">
              <a:lnSpc>
                <a:spcPct val="100000"/>
              </a:lnSpc>
              <a:tabLst>
                <a:tab pos="4038600" algn="l"/>
              </a:tabLst>
            </a:pPr>
            <a:r>
              <a:rPr lang="fr-CH" sz="2600" dirty="0" smtClean="0"/>
              <a:t>FHSG, </a:t>
            </a:r>
            <a:r>
              <a:rPr lang="fr-CH" sz="2600" dirty="0"/>
              <a:t>Travail social </a:t>
            </a:r>
            <a:r>
              <a:rPr lang="fr-CH" sz="2600" dirty="0" smtClean="0"/>
              <a:t>: 	Ruth Maria Kuster</a:t>
            </a:r>
          </a:p>
          <a:p>
            <a:pPr lvl="1">
              <a:lnSpc>
                <a:spcPct val="100000"/>
              </a:lnSpc>
              <a:tabLst>
                <a:tab pos="4038600" algn="l"/>
              </a:tabLst>
            </a:pPr>
            <a:r>
              <a:rPr lang="fr-CH" sz="2600" dirty="0" smtClean="0"/>
              <a:t>HES-SO, Travail social : Evelyne </a:t>
            </a:r>
            <a:r>
              <a:rPr lang="fr-CH" sz="2600" dirty="0" err="1" smtClean="0"/>
              <a:t>Thoennissen</a:t>
            </a:r>
            <a:r>
              <a:rPr lang="fr-CH" sz="2600" dirty="0" smtClean="0"/>
              <a:t> et Olivier Grand</a:t>
            </a:r>
          </a:p>
          <a:p>
            <a:pPr lvl="1">
              <a:lnSpc>
                <a:spcPct val="100000"/>
              </a:lnSpc>
              <a:tabLst>
                <a:tab pos="4038600" algn="l"/>
              </a:tabLst>
            </a:pPr>
            <a:r>
              <a:rPr lang="fr-CH" sz="2600" dirty="0" smtClean="0"/>
              <a:t>HSLU, </a:t>
            </a:r>
            <a:r>
              <a:rPr lang="fr-CH" sz="2600" dirty="0"/>
              <a:t>Travail social </a:t>
            </a:r>
            <a:r>
              <a:rPr lang="fr-CH" sz="2600" dirty="0" smtClean="0"/>
              <a:t> : 	Simone Gretler</a:t>
            </a:r>
          </a:p>
          <a:p>
            <a:pPr lvl="1">
              <a:lnSpc>
                <a:spcPct val="100000"/>
              </a:lnSpc>
              <a:tabLst>
                <a:tab pos="4038600" algn="l"/>
              </a:tabLst>
            </a:pPr>
            <a:r>
              <a:rPr lang="fr-CH" sz="2600" dirty="0" smtClean="0"/>
              <a:t>FHNW, </a:t>
            </a:r>
            <a:r>
              <a:rPr lang="fr-CH" sz="2600" dirty="0"/>
              <a:t>Travail social : </a:t>
            </a:r>
            <a:r>
              <a:rPr lang="fr-CH" sz="2600" dirty="0" smtClean="0"/>
              <a:t>	Regula Dällenbach</a:t>
            </a:r>
          </a:p>
          <a:p>
            <a:pPr lvl="1">
              <a:lnSpc>
                <a:spcPct val="100000"/>
              </a:lnSpc>
              <a:tabLst>
                <a:tab pos="4038600" algn="l"/>
              </a:tabLst>
            </a:pPr>
            <a:r>
              <a:rPr lang="fr-CH" sz="2600" dirty="0" smtClean="0"/>
              <a:t>SUPSI, </a:t>
            </a:r>
            <a:r>
              <a:rPr lang="fr-CH" sz="2600" dirty="0"/>
              <a:t>Travail social : </a:t>
            </a:r>
            <a:r>
              <a:rPr lang="fr-CH" sz="2600" dirty="0" smtClean="0"/>
              <a:t>	Danuscia Tschudi</a:t>
            </a:r>
          </a:p>
        </p:txBody>
      </p:sp>
    </p:spTree>
    <p:extLst>
      <p:ext uri="{BB962C8B-B14F-4D97-AF65-F5344CB8AC3E}">
        <p14:creationId xmlns:p14="http://schemas.microsoft.com/office/powerpoint/2010/main" val="418636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a:t>2. </a:t>
            </a:r>
            <a:r>
              <a:rPr lang="fr-CH" dirty="0" smtClean="0"/>
              <a:t>Buts du programme-pilote</a:t>
            </a:r>
            <a:endParaRPr lang="fr-CH" dirty="0">
              <a:solidFill>
                <a:srgbClr val="FF0000"/>
              </a:solidFill>
            </a:endParaRPr>
          </a:p>
        </p:txBody>
      </p:sp>
      <p:sp>
        <p:nvSpPr>
          <p:cNvPr id="3" name="Espace réservé du contenu 2"/>
          <p:cNvSpPr>
            <a:spLocks noGrp="1"/>
          </p:cNvSpPr>
          <p:nvPr>
            <p:ph idx="1"/>
          </p:nvPr>
        </p:nvSpPr>
        <p:spPr/>
        <p:txBody>
          <a:bodyPr>
            <a:noAutofit/>
          </a:bodyPr>
          <a:lstStyle/>
          <a:p>
            <a:pPr marL="0" indent="0">
              <a:lnSpc>
                <a:spcPct val="120000"/>
              </a:lnSpc>
              <a:spcBef>
                <a:spcPts val="600"/>
              </a:spcBef>
              <a:buNone/>
            </a:pPr>
            <a:r>
              <a:rPr lang="de-CH" sz="2600" b="1" dirty="0" err="1" smtClean="0"/>
              <a:t>Buts</a:t>
            </a:r>
            <a:r>
              <a:rPr lang="de-CH" sz="2600" b="1" dirty="0" smtClean="0"/>
              <a:t> du </a:t>
            </a:r>
            <a:r>
              <a:rPr lang="de-CH" sz="2600" b="1" dirty="0" err="1" smtClean="0"/>
              <a:t>programme</a:t>
            </a:r>
            <a:r>
              <a:rPr lang="de-CH" sz="2600" b="1" dirty="0" smtClean="0"/>
              <a:t> </a:t>
            </a:r>
          </a:p>
          <a:p>
            <a:pPr>
              <a:lnSpc>
                <a:spcPct val="120000"/>
              </a:lnSpc>
              <a:spcBef>
                <a:spcPts val="600"/>
              </a:spcBef>
            </a:pPr>
            <a:r>
              <a:rPr lang="de-CH" sz="2600" b="1" dirty="0" err="1" smtClean="0"/>
              <a:t>Développement</a:t>
            </a:r>
            <a:r>
              <a:rPr lang="de-CH" sz="2600" b="1" dirty="0" smtClean="0"/>
              <a:t> des </a:t>
            </a:r>
            <a:r>
              <a:rPr lang="de-CH" sz="2600" b="1" dirty="0" err="1" smtClean="0"/>
              <a:t>compétences</a:t>
            </a:r>
            <a:r>
              <a:rPr lang="de-CH" sz="2600" dirty="0" smtClean="0"/>
              <a:t> des </a:t>
            </a:r>
            <a:r>
              <a:rPr lang="de-CH" sz="2600" dirty="0" err="1" smtClean="0"/>
              <a:t>participant</a:t>
            </a:r>
            <a:r>
              <a:rPr lang="de-CH" sz="2600" dirty="0" smtClean="0"/>
              <a:t>-e-s </a:t>
            </a:r>
            <a:r>
              <a:rPr lang="de-CH" sz="2600" dirty="0" err="1" smtClean="0"/>
              <a:t>sur</a:t>
            </a:r>
            <a:r>
              <a:rPr lang="de-CH" sz="2600" dirty="0" smtClean="0"/>
              <a:t> la </a:t>
            </a:r>
            <a:r>
              <a:rPr lang="de-CH" sz="2600" dirty="0" err="1" smtClean="0"/>
              <a:t>base</a:t>
            </a:r>
            <a:r>
              <a:rPr lang="de-CH" sz="2600" dirty="0" smtClean="0"/>
              <a:t> du double </a:t>
            </a:r>
            <a:r>
              <a:rPr lang="de-CH" sz="2600" dirty="0" err="1" smtClean="0"/>
              <a:t>profil</a:t>
            </a:r>
            <a:r>
              <a:rPr lang="de-CH" sz="2600" dirty="0" smtClean="0"/>
              <a:t> de </a:t>
            </a:r>
            <a:r>
              <a:rPr lang="de-CH" sz="2600" dirty="0" err="1" smtClean="0"/>
              <a:t>compétences</a:t>
            </a:r>
            <a:r>
              <a:rPr lang="de-CH" sz="2600" dirty="0" smtClean="0"/>
              <a:t> </a:t>
            </a:r>
            <a:r>
              <a:rPr lang="de-CH" sz="2600" dirty="0" err="1" smtClean="0"/>
              <a:t>ainsi</a:t>
            </a:r>
            <a:r>
              <a:rPr lang="de-CH" sz="2600" dirty="0" smtClean="0"/>
              <a:t> </a:t>
            </a:r>
            <a:r>
              <a:rPr lang="de-CH" sz="2600" dirty="0" err="1" smtClean="0"/>
              <a:t>que</a:t>
            </a:r>
            <a:r>
              <a:rPr lang="de-CH" sz="2600" dirty="0" smtClean="0"/>
              <a:t> les </a:t>
            </a:r>
            <a:r>
              <a:rPr lang="de-CH" sz="2600" dirty="0" err="1" smtClean="0"/>
              <a:t>transferts</a:t>
            </a:r>
            <a:r>
              <a:rPr lang="de-CH" sz="2600" dirty="0" smtClean="0"/>
              <a:t> </a:t>
            </a:r>
            <a:r>
              <a:rPr lang="de-CH" sz="2600" dirty="0" err="1" smtClean="0"/>
              <a:t>après</a:t>
            </a:r>
            <a:r>
              <a:rPr lang="de-CH" sz="2600" dirty="0" smtClean="0"/>
              <a:t> </a:t>
            </a:r>
            <a:r>
              <a:rPr lang="de-CH" sz="2600" dirty="0" err="1" smtClean="0"/>
              <a:t>l’immersion</a:t>
            </a:r>
            <a:endParaRPr lang="de-CH" sz="2600" dirty="0" smtClean="0"/>
          </a:p>
          <a:p>
            <a:pPr>
              <a:lnSpc>
                <a:spcPct val="120000"/>
              </a:lnSpc>
              <a:spcBef>
                <a:spcPts val="600"/>
              </a:spcBef>
            </a:pPr>
            <a:r>
              <a:rPr lang="de-CH" sz="2600" dirty="0" err="1" smtClean="0"/>
              <a:t>Ouvrir</a:t>
            </a:r>
            <a:r>
              <a:rPr lang="de-CH" sz="2600" dirty="0" smtClean="0"/>
              <a:t> et </a:t>
            </a:r>
            <a:r>
              <a:rPr lang="de-CH" sz="2600" dirty="0" err="1" smtClean="0"/>
              <a:t>expérimenter</a:t>
            </a:r>
            <a:r>
              <a:rPr lang="de-CH" sz="2600" dirty="0" smtClean="0"/>
              <a:t> des </a:t>
            </a:r>
            <a:r>
              <a:rPr lang="de-CH" sz="2600" b="1" dirty="0" err="1" smtClean="0"/>
              <a:t>chemins</a:t>
            </a:r>
            <a:r>
              <a:rPr lang="de-CH" sz="2600" b="1" dirty="0" smtClean="0"/>
              <a:t> de </a:t>
            </a:r>
            <a:r>
              <a:rPr lang="de-CH" sz="2600" b="1" dirty="0" err="1" smtClean="0"/>
              <a:t>carrières</a:t>
            </a:r>
            <a:r>
              <a:rPr lang="de-CH" sz="2600" b="1" dirty="0" smtClean="0"/>
              <a:t> </a:t>
            </a:r>
            <a:r>
              <a:rPr lang="de-CH" sz="2600" dirty="0" err="1" smtClean="0"/>
              <a:t>dans</a:t>
            </a:r>
            <a:r>
              <a:rPr lang="de-CH" sz="2600" dirty="0" smtClean="0"/>
              <a:t> le </a:t>
            </a:r>
            <a:r>
              <a:rPr lang="de-CH" sz="2600" dirty="0" err="1" smtClean="0"/>
              <a:t>travail</a:t>
            </a:r>
            <a:r>
              <a:rPr lang="de-CH" sz="2600" dirty="0" smtClean="0"/>
              <a:t> </a:t>
            </a:r>
            <a:r>
              <a:rPr lang="de-CH" sz="2600" dirty="0" err="1" smtClean="0"/>
              <a:t>social</a:t>
            </a:r>
            <a:r>
              <a:rPr lang="fr-CH" sz="2600" dirty="0"/>
              <a:t> </a:t>
            </a:r>
            <a:r>
              <a:rPr lang="de-CH" sz="2600" dirty="0" smtClean="0"/>
              <a:t>(Career Center</a:t>
            </a:r>
            <a:r>
              <a:rPr lang="de-CH" sz="2600" dirty="0" smtClean="0"/>
              <a:t>)</a:t>
            </a:r>
            <a:endParaRPr lang="de-CH" sz="2600" dirty="0" smtClean="0"/>
          </a:p>
        </p:txBody>
      </p:sp>
    </p:spTree>
    <p:extLst>
      <p:ext uri="{BB962C8B-B14F-4D97-AF65-F5344CB8AC3E}">
        <p14:creationId xmlns:p14="http://schemas.microsoft.com/office/powerpoint/2010/main" val="3942073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CH" dirty="0"/>
              <a:t>2. </a:t>
            </a:r>
            <a:r>
              <a:rPr lang="fr-CH" dirty="0" smtClean="0"/>
              <a:t>Buts du programme-pilote</a:t>
            </a:r>
            <a:endParaRPr lang="fr-CH" dirty="0"/>
          </a:p>
        </p:txBody>
      </p:sp>
      <p:sp>
        <p:nvSpPr>
          <p:cNvPr id="3" name="Inhaltsplatzhalter 2"/>
          <p:cNvSpPr>
            <a:spLocks noGrp="1"/>
          </p:cNvSpPr>
          <p:nvPr>
            <p:ph idx="1"/>
          </p:nvPr>
        </p:nvSpPr>
        <p:spPr/>
        <p:txBody>
          <a:bodyPr>
            <a:normAutofit/>
          </a:bodyPr>
          <a:lstStyle/>
          <a:p>
            <a:pPr marL="0" indent="0">
              <a:lnSpc>
                <a:spcPct val="120000"/>
              </a:lnSpc>
              <a:spcBef>
                <a:spcPts val="600"/>
              </a:spcBef>
              <a:buNone/>
            </a:pPr>
            <a:r>
              <a:rPr lang="de-CH" sz="2600" b="1" dirty="0" err="1" smtClean="0"/>
              <a:t>Buts</a:t>
            </a:r>
            <a:r>
              <a:rPr lang="de-CH" sz="2600" b="1" dirty="0" smtClean="0"/>
              <a:t> </a:t>
            </a:r>
            <a:r>
              <a:rPr lang="de-CH" sz="2600" b="1" dirty="0" smtClean="0"/>
              <a:t>à </a:t>
            </a:r>
            <a:r>
              <a:rPr lang="de-CH" sz="2600" b="1" dirty="0" err="1" smtClean="0"/>
              <a:t>moyen</a:t>
            </a:r>
            <a:r>
              <a:rPr lang="de-CH" sz="2600" b="1" dirty="0" smtClean="0"/>
              <a:t> </a:t>
            </a:r>
            <a:r>
              <a:rPr lang="de-CH" sz="2600" b="1" dirty="0" err="1" smtClean="0"/>
              <a:t>terme</a:t>
            </a:r>
            <a:endParaRPr lang="fr-CH" sz="2600" dirty="0"/>
          </a:p>
          <a:p>
            <a:pPr lvl="0">
              <a:lnSpc>
                <a:spcPct val="120000"/>
              </a:lnSpc>
              <a:spcBef>
                <a:spcPts val="600"/>
              </a:spcBef>
            </a:pPr>
            <a:r>
              <a:rPr lang="de-CH" sz="2600" b="1" dirty="0" err="1" smtClean="0"/>
              <a:t>Renforcement</a:t>
            </a:r>
            <a:r>
              <a:rPr lang="de-CH" sz="2600" b="1" dirty="0" smtClean="0"/>
              <a:t> du </a:t>
            </a:r>
            <a:r>
              <a:rPr lang="de-CH" sz="2600" b="1" dirty="0" err="1" smtClean="0"/>
              <a:t>profil</a:t>
            </a:r>
            <a:r>
              <a:rPr lang="de-CH" sz="2600" b="1" dirty="0" smtClean="0"/>
              <a:t> des </a:t>
            </a:r>
            <a:r>
              <a:rPr lang="de-CH" sz="2600" b="1" dirty="0" err="1" smtClean="0"/>
              <a:t>hautes</a:t>
            </a:r>
            <a:r>
              <a:rPr lang="de-CH" sz="2600" b="1" dirty="0" smtClean="0"/>
              <a:t> </a:t>
            </a:r>
            <a:r>
              <a:rPr lang="de-CH" sz="2600" b="1" dirty="0" err="1" smtClean="0"/>
              <a:t>écoles</a:t>
            </a:r>
            <a:r>
              <a:rPr lang="de-CH" sz="2600" dirty="0" smtClean="0"/>
              <a:t> à </a:t>
            </a:r>
            <a:r>
              <a:rPr lang="de-CH" sz="2600" dirty="0" err="1" smtClean="0"/>
              <a:t>l’interface</a:t>
            </a:r>
            <a:r>
              <a:rPr lang="de-CH" sz="2600" dirty="0" smtClean="0"/>
              <a:t> entre la </a:t>
            </a:r>
            <a:r>
              <a:rPr lang="de-CH" sz="2600" dirty="0" err="1" smtClean="0"/>
              <a:t>recherche</a:t>
            </a:r>
            <a:r>
              <a:rPr lang="de-CH" sz="2600" dirty="0" smtClean="0"/>
              <a:t> et la </a:t>
            </a:r>
            <a:r>
              <a:rPr lang="de-CH" sz="2600" dirty="0" err="1" smtClean="0"/>
              <a:t>pratique</a:t>
            </a:r>
            <a:endParaRPr lang="de-CH" sz="2600" dirty="0" smtClean="0"/>
          </a:p>
          <a:p>
            <a:pPr lvl="0">
              <a:lnSpc>
                <a:spcPct val="120000"/>
              </a:lnSpc>
              <a:spcBef>
                <a:spcPts val="600"/>
              </a:spcBef>
            </a:pPr>
            <a:r>
              <a:rPr lang="fr-CH" sz="2600" b="1" dirty="0" smtClean="0"/>
              <a:t>Encouragement de la professionnalisation et professionnalité du travail social</a:t>
            </a:r>
            <a:endParaRPr lang="fr-CH" sz="2600" dirty="0"/>
          </a:p>
        </p:txBody>
      </p:sp>
    </p:spTree>
    <p:extLst>
      <p:ext uri="{BB962C8B-B14F-4D97-AF65-F5344CB8AC3E}">
        <p14:creationId xmlns:p14="http://schemas.microsoft.com/office/powerpoint/2010/main" val="95447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3</a:t>
            </a:r>
            <a:r>
              <a:rPr lang="de-CH" dirty="0" smtClean="0"/>
              <a:t>. </a:t>
            </a:r>
            <a:r>
              <a:rPr lang="fr-CH" dirty="0" smtClean="0"/>
              <a:t>Plus-value du programme-pilote</a:t>
            </a:r>
            <a:endParaRPr lang="fr-CH" dirty="0"/>
          </a:p>
        </p:txBody>
      </p:sp>
      <p:sp>
        <p:nvSpPr>
          <p:cNvPr id="3" name="Inhaltsplatzhalter 2"/>
          <p:cNvSpPr>
            <a:spLocks noGrp="1"/>
          </p:cNvSpPr>
          <p:nvPr>
            <p:ph idx="1"/>
          </p:nvPr>
        </p:nvSpPr>
        <p:spPr/>
        <p:txBody>
          <a:bodyPr>
            <a:normAutofit/>
          </a:bodyPr>
          <a:lstStyle/>
          <a:p>
            <a:pPr marL="0" lvl="0" indent="0">
              <a:lnSpc>
                <a:spcPct val="150000"/>
              </a:lnSpc>
              <a:spcBef>
                <a:spcPts val="600"/>
              </a:spcBef>
              <a:buNone/>
            </a:pPr>
            <a:r>
              <a:rPr lang="de-CH" sz="2600" dirty="0" smtClean="0"/>
              <a:t>Grâce à </a:t>
            </a:r>
            <a:r>
              <a:rPr lang="de-CH" sz="2600" dirty="0"/>
              <a:t>la </a:t>
            </a:r>
            <a:r>
              <a:rPr lang="de-CH" sz="2600" dirty="0" err="1"/>
              <a:t>collaboration</a:t>
            </a:r>
            <a:r>
              <a:rPr lang="de-CH" sz="2600" dirty="0"/>
              <a:t> entre les </a:t>
            </a:r>
            <a:r>
              <a:rPr lang="de-CH" sz="2600" dirty="0" err="1"/>
              <a:t>hautes</a:t>
            </a:r>
            <a:r>
              <a:rPr lang="de-CH" sz="2600" dirty="0"/>
              <a:t> </a:t>
            </a:r>
            <a:r>
              <a:rPr lang="de-CH" sz="2600" dirty="0" err="1"/>
              <a:t>écoles</a:t>
            </a:r>
            <a:r>
              <a:rPr lang="de-CH" sz="2600" dirty="0"/>
              <a:t> et </a:t>
            </a:r>
            <a:r>
              <a:rPr lang="de-CH" sz="2600" dirty="0" smtClean="0"/>
              <a:t>les </a:t>
            </a:r>
            <a:r>
              <a:rPr lang="de-CH" sz="2600" dirty="0" err="1" smtClean="0"/>
              <a:t>organisations</a:t>
            </a:r>
            <a:r>
              <a:rPr lang="de-CH" sz="2600" dirty="0" smtClean="0"/>
              <a:t> </a:t>
            </a:r>
            <a:r>
              <a:rPr lang="de-CH" sz="2600" dirty="0" err="1"/>
              <a:t>professionnelles</a:t>
            </a:r>
            <a:r>
              <a:rPr lang="de-CH" sz="2600" dirty="0"/>
              <a:t> </a:t>
            </a:r>
            <a:r>
              <a:rPr lang="de-CH" sz="2600" dirty="0" err="1"/>
              <a:t>partenaires</a:t>
            </a:r>
            <a:r>
              <a:rPr lang="de-CH" sz="2600" dirty="0"/>
              <a:t> </a:t>
            </a:r>
            <a:r>
              <a:rPr lang="de-CH" sz="2600" dirty="0" err="1"/>
              <a:t>dans</a:t>
            </a:r>
            <a:r>
              <a:rPr lang="de-CH" sz="2600" dirty="0"/>
              <a:t> le </a:t>
            </a:r>
            <a:r>
              <a:rPr lang="de-CH" sz="2600" dirty="0" err="1" smtClean="0"/>
              <a:t>programme</a:t>
            </a:r>
            <a:r>
              <a:rPr lang="de-CH" sz="2600" dirty="0" smtClean="0"/>
              <a:t>, </a:t>
            </a:r>
            <a:r>
              <a:rPr lang="de-CH" sz="2600" dirty="0" err="1" smtClean="0"/>
              <a:t>il</a:t>
            </a:r>
            <a:r>
              <a:rPr lang="de-CH" sz="2600" dirty="0" smtClean="0"/>
              <a:t> </a:t>
            </a:r>
            <a:r>
              <a:rPr lang="de-CH" sz="2600" dirty="0" err="1" smtClean="0"/>
              <a:t>doit</a:t>
            </a:r>
            <a:r>
              <a:rPr lang="de-CH" sz="2600" dirty="0" smtClean="0"/>
              <a:t> y </a:t>
            </a:r>
            <a:r>
              <a:rPr lang="de-CH" sz="2600" dirty="0" err="1" smtClean="0"/>
              <a:t>avoir</a:t>
            </a:r>
            <a:r>
              <a:rPr lang="de-CH" sz="2600" dirty="0" smtClean="0"/>
              <a:t> plus </a:t>
            </a:r>
            <a:r>
              <a:rPr lang="de-CH" sz="2600" dirty="0" err="1" smtClean="0"/>
              <a:t>d’influences</a:t>
            </a:r>
            <a:r>
              <a:rPr lang="de-CH" sz="2600" dirty="0" smtClean="0"/>
              <a:t> des </a:t>
            </a:r>
            <a:r>
              <a:rPr lang="de-CH" sz="2600" dirty="0" err="1" smtClean="0"/>
              <a:t>compétences</a:t>
            </a:r>
            <a:r>
              <a:rPr lang="de-CH" sz="2600" dirty="0" smtClean="0"/>
              <a:t> de la </a:t>
            </a:r>
            <a:r>
              <a:rPr lang="de-CH" sz="2600" dirty="0" err="1" smtClean="0"/>
              <a:t>pratique</a:t>
            </a:r>
            <a:r>
              <a:rPr lang="de-CH" sz="2600" dirty="0" smtClean="0"/>
              <a:t> </a:t>
            </a:r>
            <a:r>
              <a:rPr lang="de-CH" sz="2600" dirty="0" err="1" smtClean="0"/>
              <a:t>professionnelle</a:t>
            </a:r>
            <a:r>
              <a:rPr lang="de-CH" sz="2600" dirty="0" smtClean="0"/>
              <a:t> </a:t>
            </a:r>
            <a:r>
              <a:rPr lang="de-CH" sz="2600" dirty="0" err="1" smtClean="0"/>
              <a:t>vers</a:t>
            </a:r>
            <a:r>
              <a:rPr lang="de-CH" sz="2600" dirty="0" smtClean="0"/>
              <a:t> la </a:t>
            </a:r>
            <a:r>
              <a:rPr lang="de-CH" sz="2600" dirty="0" err="1" smtClean="0"/>
              <a:t>recherche</a:t>
            </a:r>
            <a:r>
              <a:rPr lang="de-CH" sz="2600" dirty="0" smtClean="0"/>
              <a:t>, </a:t>
            </a:r>
            <a:r>
              <a:rPr lang="de-CH" sz="2600" dirty="0" err="1" smtClean="0"/>
              <a:t>mais</a:t>
            </a:r>
            <a:r>
              <a:rPr lang="de-CH" sz="2600" dirty="0" smtClean="0"/>
              <a:t> </a:t>
            </a:r>
            <a:r>
              <a:rPr lang="de-CH" sz="2600" dirty="0" err="1" smtClean="0"/>
              <a:t>aussi</a:t>
            </a:r>
            <a:r>
              <a:rPr lang="de-CH" sz="2600" dirty="0" smtClean="0"/>
              <a:t> des </a:t>
            </a:r>
            <a:r>
              <a:rPr lang="de-CH" sz="2600" dirty="0" err="1" smtClean="0"/>
              <a:t>compétences</a:t>
            </a:r>
            <a:r>
              <a:rPr lang="de-CH" sz="2600" dirty="0" smtClean="0"/>
              <a:t> de </a:t>
            </a:r>
            <a:r>
              <a:rPr lang="de-CH" sz="2600" dirty="0" err="1" smtClean="0"/>
              <a:t>recherche</a:t>
            </a:r>
            <a:r>
              <a:rPr lang="de-CH" sz="2600" dirty="0" smtClean="0"/>
              <a:t> et des </a:t>
            </a:r>
            <a:r>
              <a:rPr lang="de-CH" sz="2600" dirty="0" err="1" smtClean="0"/>
              <a:t>connaissances</a:t>
            </a:r>
            <a:r>
              <a:rPr lang="de-CH" sz="2600" dirty="0" smtClean="0"/>
              <a:t> </a:t>
            </a:r>
            <a:r>
              <a:rPr lang="de-CH" sz="2600" dirty="0" err="1" smtClean="0"/>
              <a:t>scientifiques</a:t>
            </a:r>
            <a:r>
              <a:rPr lang="de-CH" sz="2600" dirty="0" smtClean="0"/>
              <a:t> </a:t>
            </a:r>
            <a:r>
              <a:rPr lang="de-CH" sz="2600" dirty="0" err="1" smtClean="0"/>
              <a:t>vers</a:t>
            </a:r>
            <a:r>
              <a:rPr lang="de-CH" sz="2600" dirty="0" smtClean="0"/>
              <a:t> la </a:t>
            </a:r>
            <a:r>
              <a:rPr lang="de-CH" sz="2600" dirty="0" err="1" smtClean="0"/>
              <a:t>pratique</a:t>
            </a:r>
            <a:r>
              <a:rPr lang="de-CH" sz="2600" dirty="0" smtClean="0"/>
              <a:t> (</a:t>
            </a:r>
            <a:r>
              <a:rPr lang="de-CH" sz="2600" dirty="0" err="1" smtClean="0"/>
              <a:t>win-win</a:t>
            </a:r>
            <a:r>
              <a:rPr lang="de-CH" sz="2600" dirty="0" smtClean="0"/>
              <a:t>)</a:t>
            </a:r>
            <a:endParaRPr lang="de-CH" sz="2600" dirty="0" smtClean="0"/>
          </a:p>
        </p:txBody>
      </p:sp>
    </p:spTree>
    <p:extLst>
      <p:ext uri="{BB962C8B-B14F-4D97-AF65-F5344CB8AC3E}">
        <p14:creationId xmlns:p14="http://schemas.microsoft.com/office/powerpoint/2010/main" val="2744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3. </a:t>
            </a:r>
            <a:r>
              <a:rPr lang="fr-CH" dirty="0" smtClean="0"/>
              <a:t>Plus-value du programme-pilote</a:t>
            </a:r>
            <a:endParaRPr lang="fr-CH" dirty="0"/>
          </a:p>
        </p:txBody>
      </p:sp>
      <p:sp>
        <p:nvSpPr>
          <p:cNvPr id="3" name="Inhaltsplatzhalter 2"/>
          <p:cNvSpPr>
            <a:spLocks noGrp="1"/>
          </p:cNvSpPr>
          <p:nvPr>
            <p:ph idx="1"/>
          </p:nvPr>
        </p:nvSpPr>
        <p:spPr>
          <a:xfrm>
            <a:off x="838200" y="1614672"/>
            <a:ext cx="10515600" cy="4443228"/>
          </a:xfrm>
        </p:spPr>
        <p:txBody>
          <a:bodyPr>
            <a:noAutofit/>
          </a:bodyPr>
          <a:lstStyle/>
          <a:p>
            <a:pPr>
              <a:lnSpc>
                <a:spcPct val="150000"/>
              </a:lnSpc>
            </a:pPr>
            <a:r>
              <a:rPr lang="de-CH" sz="2600" dirty="0" err="1" smtClean="0"/>
              <a:t>Collaboratrices</a:t>
            </a:r>
            <a:r>
              <a:rPr lang="de-CH" sz="2600" dirty="0" smtClean="0"/>
              <a:t> et </a:t>
            </a:r>
            <a:r>
              <a:rPr lang="de-CH" sz="2600" dirty="0" err="1" smtClean="0"/>
              <a:t>collaborateurs</a:t>
            </a:r>
            <a:r>
              <a:rPr lang="de-CH" sz="2600" dirty="0" smtClean="0"/>
              <a:t> des </a:t>
            </a:r>
            <a:r>
              <a:rPr lang="de-CH" sz="2600" dirty="0" smtClean="0"/>
              <a:t>HETS</a:t>
            </a:r>
            <a:endParaRPr lang="de-CH" sz="2600" dirty="0" smtClean="0"/>
          </a:p>
          <a:p>
            <a:pPr>
              <a:lnSpc>
                <a:spcPct val="150000"/>
              </a:lnSpc>
            </a:pPr>
            <a:r>
              <a:rPr lang="de-CH" sz="2600" dirty="0" err="1" smtClean="0"/>
              <a:t>Hautes</a:t>
            </a:r>
            <a:r>
              <a:rPr lang="de-CH" sz="2600" dirty="0" smtClean="0"/>
              <a:t> </a:t>
            </a:r>
            <a:r>
              <a:rPr lang="de-CH" sz="2600" dirty="0" err="1" smtClean="0"/>
              <a:t>écoles</a:t>
            </a:r>
            <a:r>
              <a:rPr lang="de-CH" sz="2600" dirty="0" smtClean="0"/>
              <a:t> de </a:t>
            </a:r>
            <a:r>
              <a:rPr lang="de-CH" sz="2600" dirty="0" err="1" smtClean="0"/>
              <a:t>travail</a:t>
            </a:r>
            <a:r>
              <a:rPr lang="de-CH" sz="2600" dirty="0" smtClean="0"/>
              <a:t> </a:t>
            </a:r>
            <a:r>
              <a:rPr lang="de-CH" sz="2600" dirty="0" err="1" smtClean="0"/>
              <a:t>social</a:t>
            </a:r>
            <a:endParaRPr lang="de-CH" sz="2600" dirty="0" smtClean="0"/>
          </a:p>
          <a:p>
            <a:pPr>
              <a:lnSpc>
                <a:spcPct val="150000"/>
              </a:lnSpc>
            </a:pPr>
            <a:r>
              <a:rPr lang="de-CH" sz="2600" dirty="0" err="1" smtClean="0"/>
              <a:t>Collaboratrices</a:t>
            </a:r>
            <a:r>
              <a:rPr lang="de-CH" sz="2600" dirty="0" smtClean="0"/>
              <a:t> et </a:t>
            </a:r>
            <a:r>
              <a:rPr lang="de-CH" sz="2600" dirty="0" err="1" smtClean="0"/>
              <a:t>collaborateurs</a:t>
            </a:r>
            <a:r>
              <a:rPr lang="de-CH" sz="2600" dirty="0" smtClean="0"/>
              <a:t> des </a:t>
            </a:r>
            <a:r>
              <a:rPr lang="de-CH" sz="2600" dirty="0" smtClean="0"/>
              <a:t>HETS</a:t>
            </a:r>
            <a:endParaRPr lang="de-CH" sz="2600" dirty="0" smtClean="0"/>
          </a:p>
          <a:p>
            <a:pPr>
              <a:lnSpc>
                <a:spcPct val="150000"/>
              </a:lnSpc>
            </a:pPr>
            <a:r>
              <a:rPr lang="de-CH" sz="2600" dirty="0" err="1" smtClean="0"/>
              <a:t>Organisations</a:t>
            </a:r>
            <a:r>
              <a:rPr lang="de-CH" sz="2600" dirty="0" smtClean="0"/>
              <a:t> </a:t>
            </a:r>
            <a:r>
              <a:rPr lang="de-CH" sz="2600" dirty="0" err="1" smtClean="0"/>
              <a:t>professionnelles</a:t>
            </a:r>
            <a:endParaRPr lang="de-CH" sz="2600" dirty="0" smtClean="0"/>
          </a:p>
        </p:txBody>
      </p:sp>
    </p:spTree>
    <p:extLst>
      <p:ext uri="{BB962C8B-B14F-4D97-AF65-F5344CB8AC3E}">
        <p14:creationId xmlns:p14="http://schemas.microsoft.com/office/powerpoint/2010/main" val="99793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a:t>4</a:t>
            </a:r>
            <a:r>
              <a:rPr lang="fr-CH" dirty="0" smtClean="0"/>
              <a:t>. Double profil de compétences</a:t>
            </a:r>
            <a:endParaRPr lang="fr-CH" dirty="0"/>
          </a:p>
        </p:txBody>
      </p:sp>
      <p:sp>
        <p:nvSpPr>
          <p:cNvPr id="3" name="Espace réservé du contenu 2"/>
          <p:cNvSpPr>
            <a:spLocks noGrp="1"/>
          </p:cNvSpPr>
          <p:nvPr>
            <p:ph idx="1"/>
          </p:nvPr>
        </p:nvSpPr>
        <p:spPr/>
        <p:txBody>
          <a:bodyPr>
            <a:normAutofit/>
          </a:bodyPr>
          <a:lstStyle/>
          <a:p>
            <a:pPr>
              <a:lnSpc>
                <a:spcPct val="130000"/>
              </a:lnSpc>
              <a:spcBef>
                <a:spcPts val="600"/>
              </a:spcBef>
            </a:pPr>
            <a:r>
              <a:rPr lang="de-CH" sz="2600" dirty="0" smtClean="0"/>
              <a:t>Coeur du programme-</a:t>
            </a:r>
            <a:r>
              <a:rPr lang="de-CH" sz="2600" dirty="0" err="1" smtClean="0"/>
              <a:t>pilote</a:t>
            </a:r>
            <a:endParaRPr lang="de-CH" sz="2600" dirty="0" smtClean="0"/>
          </a:p>
          <a:p>
            <a:pPr>
              <a:lnSpc>
                <a:spcPct val="130000"/>
              </a:lnSpc>
              <a:spcBef>
                <a:spcPts val="600"/>
              </a:spcBef>
            </a:pPr>
            <a:r>
              <a:rPr lang="fr-CH" sz="2600" b="1" dirty="0"/>
              <a:t>Modèle de compétences stratégique</a:t>
            </a:r>
            <a:r>
              <a:rPr lang="fr-CH" sz="2600" dirty="0"/>
              <a:t> pour la gestion du personnel académique dans les hautes écoles</a:t>
            </a:r>
          </a:p>
          <a:p>
            <a:pPr>
              <a:lnSpc>
                <a:spcPct val="130000"/>
              </a:lnSpc>
              <a:spcBef>
                <a:spcPts val="600"/>
              </a:spcBef>
            </a:pPr>
            <a:r>
              <a:rPr lang="de-CH" sz="2600" dirty="0" smtClean="0"/>
              <a:t>Le </a:t>
            </a:r>
            <a:r>
              <a:rPr lang="de-CH" sz="2600" dirty="0" err="1" smtClean="0"/>
              <a:t>document</a:t>
            </a:r>
            <a:r>
              <a:rPr lang="de-CH" sz="2600" dirty="0" smtClean="0"/>
              <a:t> de </a:t>
            </a:r>
            <a:r>
              <a:rPr lang="de-CH" sz="2600" dirty="0" err="1" smtClean="0"/>
              <a:t>travail</a:t>
            </a:r>
            <a:r>
              <a:rPr lang="de-CH" sz="2600" dirty="0" smtClean="0"/>
              <a:t> de la </a:t>
            </a:r>
            <a:r>
              <a:rPr lang="de-CH" sz="2600" dirty="0" err="1" smtClean="0"/>
              <a:t>coordination</a:t>
            </a:r>
            <a:r>
              <a:rPr lang="de-CH" sz="2600" dirty="0" smtClean="0"/>
              <a:t> nationale du </a:t>
            </a:r>
            <a:r>
              <a:rPr lang="de-CH" sz="2600" dirty="0" err="1" smtClean="0"/>
              <a:t>programme</a:t>
            </a:r>
            <a:r>
              <a:rPr lang="de-CH" sz="2600" dirty="0" smtClean="0"/>
              <a:t> </a:t>
            </a:r>
            <a:r>
              <a:rPr lang="de-CH" sz="2600" dirty="0" smtClean="0"/>
              <a:t>Career2SocialWork </a:t>
            </a:r>
            <a:r>
              <a:rPr lang="de-CH" sz="2600" dirty="0" err="1" smtClean="0"/>
              <a:t>sert</a:t>
            </a:r>
            <a:r>
              <a:rPr lang="de-CH" sz="2600" dirty="0" smtClean="0"/>
              <a:t> de </a:t>
            </a:r>
            <a:r>
              <a:rPr lang="de-CH" sz="2600" dirty="0" err="1" smtClean="0"/>
              <a:t>base</a:t>
            </a:r>
            <a:r>
              <a:rPr lang="de-CH" sz="2600" dirty="0" smtClean="0"/>
              <a:t> </a:t>
            </a:r>
            <a:r>
              <a:rPr lang="de-CH" sz="2600" dirty="0" err="1" smtClean="0"/>
              <a:t>commune</a:t>
            </a:r>
            <a:r>
              <a:rPr lang="de-CH" sz="2600" dirty="0" smtClean="0"/>
              <a:t> et </a:t>
            </a:r>
            <a:r>
              <a:rPr lang="de-CH" sz="2600" dirty="0" err="1" smtClean="0"/>
              <a:t>doit</a:t>
            </a:r>
            <a:r>
              <a:rPr lang="de-CH" sz="2600" dirty="0" smtClean="0"/>
              <a:t> </a:t>
            </a:r>
            <a:r>
              <a:rPr lang="de-CH" sz="2600" dirty="0" err="1" smtClean="0"/>
              <a:t>selon</a:t>
            </a:r>
            <a:r>
              <a:rPr lang="de-CH" sz="2600" dirty="0" smtClean="0"/>
              <a:t> </a:t>
            </a:r>
            <a:r>
              <a:rPr lang="de-CH" sz="2600" dirty="0" err="1" smtClean="0"/>
              <a:t>l’avancement</a:t>
            </a:r>
            <a:r>
              <a:rPr lang="de-CH" sz="2600" dirty="0" smtClean="0"/>
              <a:t> du </a:t>
            </a:r>
            <a:r>
              <a:rPr lang="de-CH" sz="2600" dirty="0" err="1" smtClean="0"/>
              <a:t>projet</a:t>
            </a:r>
            <a:r>
              <a:rPr lang="de-CH" sz="2600" dirty="0" smtClean="0"/>
              <a:t> </a:t>
            </a:r>
            <a:r>
              <a:rPr lang="de-CH" sz="2600" dirty="0" err="1" smtClean="0"/>
              <a:t>être</a:t>
            </a:r>
            <a:r>
              <a:rPr lang="de-CH" sz="2600" dirty="0" smtClean="0"/>
              <a:t> </a:t>
            </a:r>
            <a:r>
              <a:rPr lang="de-CH" sz="2600" dirty="0" err="1" smtClean="0"/>
              <a:t>complété</a:t>
            </a:r>
            <a:r>
              <a:rPr lang="de-CH" sz="2600" dirty="0" smtClean="0"/>
              <a:t> et </a:t>
            </a:r>
            <a:r>
              <a:rPr lang="de-CH" sz="2600" dirty="0" err="1" smtClean="0"/>
              <a:t>développé</a:t>
            </a:r>
            <a:endParaRPr lang="de-CH" sz="2600" dirty="0" smtClean="0"/>
          </a:p>
        </p:txBody>
      </p:sp>
    </p:spTree>
    <p:extLst>
      <p:ext uri="{BB962C8B-B14F-4D97-AF65-F5344CB8AC3E}">
        <p14:creationId xmlns:p14="http://schemas.microsoft.com/office/powerpoint/2010/main" val="32225733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865DC02C-6AD5-43E1-84FA-BE50ADA0C45B}" vid="{B987B2D4-2CCB-442C-ADD8-9D30B618C41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97BB91926D3FD840BC2F1C7F23499AB6" ma:contentTypeVersion="0" ma:contentTypeDescription="Crée un document." ma:contentTypeScope="" ma:versionID="539deb1268fae099756ea58d54129b31">
  <xsd:schema xmlns:xsd="http://www.w3.org/2001/XMLSchema" xmlns:xs="http://www.w3.org/2001/XMLSchema" xmlns:p="http://schemas.microsoft.com/office/2006/metadata/properties" xmlns:ns2="97cc29bd-3a62-4e66-8107-1b8b35c0b76d" targetNamespace="http://schemas.microsoft.com/office/2006/metadata/properties" ma:root="true" ma:fieldsID="ffcc5ec4a3d2a4b20c863385b70406c1" ns2:_="">
    <xsd:import namespace="97cc29bd-3a62-4e66-8107-1b8b35c0b76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c29bd-3a62-4e66-8107-1b8b35c0b76d"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B183CB-07BC-4D4B-BE99-3173B8883FCA}">
  <ds:schemaRef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97cc29bd-3a62-4e66-8107-1b8b35c0b76d"/>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6F0D9091-3336-43C0-B910-D8F2470F82C9}">
  <ds:schemaRefs>
    <ds:schemaRef ds:uri="http://schemas.microsoft.com/sharepoint/v3/contenttype/forms"/>
  </ds:schemaRefs>
</ds:datastoreItem>
</file>

<file path=customXml/itemProps3.xml><?xml version="1.0" encoding="utf-8"?>
<ds:datastoreItem xmlns:ds="http://schemas.openxmlformats.org/officeDocument/2006/customXml" ds:itemID="{BA72D1C7-E930-4219-8291-A4BC94614DCA}">
  <ds:schemaRefs>
    <ds:schemaRef ds:uri="http://schemas.microsoft.com/sharepoint/events"/>
  </ds:schemaRefs>
</ds:datastoreItem>
</file>

<file path=customXml/itemProps4.xml><?xml version="1.0" encoding="utf-8"?>
<ds:datastoreItem xmlns:ds="http://schemas.openxmlformats.org/officeDocument/2006/customXml" ds:itemID="{5DF043EE-1EE3-4E21-88B0-856173766D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c29bd-3a62-4e66-8107-1b8b35c0b7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Modele-potx_Career2SW</Template>
  <TotalTime>0</TotalTime>
  <Words>1013</Words>
  <Application>Microsoft Office PowerPoint</Application>
  <PresentationFormat>Grand écran</PresentationFormat>
  <Paragraphs>191</Paragraphs>
  <Slides>24</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24</vt:i4>
      </vt:variant>
    </vt:vector>
  </HeadingPairs>
  <TitlesOfParts>
    <vt:vector size="27" baseType="lpstr">
      <vt:lpstr>Arial</vt:lpstr>
      <vt:lpstr>Calibri</vt:lpstr>
      <vt:lpstr>Thème Office</vt:lpstr>
      <vt:lpstr>Career2SocialWork</vt:lpstr>
      <vt:lpstr>Contenu de la présentation</vt:lpstr>
      <vt:lpstr>1. Structure du programme-pilote</vt:lpstr>
      <vt:lpstr>1. Structure du programme-pilote</vt:lpstr>
      <vt:lpstr>2. Buts du programme-pilote</vt:lpstr>
      <vt:lpstr>2. Buts du programme-pilote</vt:lpstr>
      <vt:lpstr>3. Plus-value du programme-pilote</vt:lpstr>
      <vt:lpstr>3. Plus-value du programme-pilote</vt:lpstr>
      <vt:lpstr>4. Double profil de compétences</vt:lpstr>
      <vt:lpstr>4. Double profil de compétences</vt:lpstr>
      <vt:lpstr>5. Programme d’immersion</vt:lpstr>
      <vt:lpstr>5. Programme d’immersion</vt:lpstr>
      <vt:lpstr>5. Programme d’immersion</vt:lpstr>
      <vt:lpstr>5. Programme d’immersion HES -&gt; Pratique</vt:lpstr>
      <vt:lpstr>5. Programme d’immersion HES -&gt; Pratique</vt:lpstr>
      <vt:lpstr>5. Programme d’immersion</vt:lpstr>
      <vt:lpstr>5. Programme d’immersion</vt:lpstr>
      <vt:lpstr>5. Programme d’immersion</vt:lpstr>
      <vt:lpstr>5. Programme d’immersion</vt:lpstr>
      <vt:lpstr>6. Coaching</vt:lpstr>
      <vt:lpstr>6. Modèle de Coaching</vt:lpstr>
      <vt:lpstr>7. Evaluation</vt:lpstr>
      <vt:lpstr>7. Evaluation</vt:lpstr>
      <vt:lpstr>Merci pour  votre attention ! Questions ?</vt:lpstr>
    </vt:vector>
  </TitlesOfParts>
  <Company>HEFR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Grand Olivier</dc:creator>
  <cp:lastModifiedBy>Grand Olivier</cp:lastModifiedBy>
  <cp:revision>87</cp:revision>
  <dcterms:created xsi:type="dcterms:W3CDTF">2018-04-04T09:24:28Z</dcterms:created>
  <dcterms:modified xsi:type="dcterms:W3CDTF">2018-04-12T09:37:29Z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0x01010097BB91926D3FD840BC2F1C7F23499AB6</vt:lpwstr>
  </property>
  <property fmtid="{D5CDD505-2E9C-101B-9397-08002B2CF9AE}" pid="4" name="_AdHocReviewCycleID">
    <vt:i4>-548698346</vt:i4>
  </property>
  <property fmtid="{D5CDD505-2E9C-101B-9397-08002B2CF9AE}" pid="5" name="_EmailSubject">
    <vt:lpwstr>C2SW: Documentation de la journée Kick-Off</vt:lpwstr>
  </property>
  <property fmtid="{D5CDD505-2E9C-101B-9397-08002B2CF9AE}" pid="6" name="_AuthorEmail">
    <vt:lpwstr>evelyne.thoennissen@hevs.ch</vt:lpwstr>
  </property>
  <property fmtid="{D5CDD505-2E9C-101B-9397-08002B2CF9AE}" pid="7" name="_AuthorEmailDisplayName">
    <vt:lpwstr>Evelyne Thoennissen</vt:lpwstr>
  </property>
  <property fmtid="{D5CDD505-2E9C-101B-9397-08002B2CF9AE}" pid="8" name="_PreviousAdHocReviewCycleID">
    <vt:i4>-259593088</vt:i4>
  </property>
</Properties>
</file>