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0"/>
  </p:notesMasterIdLst>
  <p:sldIdLst>
    <p:sldId id="258" r:id="rId6"/>
    <p:sldId id="256" r:id="rId7"/>
    <p:sldId id="260" r:id="rId8"/>
    <p:sldId id="267" r:id="rId9"/>
    <p:sldId id="262" r:id="rId10"/>
    <p:sldId id="285" r:id="rId11"/>
    <p:sldId id="271" r:id="rId12"/>
    <p:sldId id="286" r:id="rId13"/>
    <p:sldId id="263" r:id="rId14"/>
    <p:sldId id="273" r:id="rId15"/>
    <p:sldId id="280" r:id="rId16"/>
    <p:sldId id="282" r:id="rId17"/>
    <p:sldId id="284" r:id="rId18"/>
    <p:sldId id="257" r:id="rId19"/>
    <p:sldId id="269" r:id="rId20"/>
    <p:sldId id="264" r:id="rId21"/>
    <p:sldId id="261" r:id="rId22"/>
    <p:sldId id="268" r:id="rId23"/>
    <p:sldId id="270" r:id="rId24"/>
    <p:sldId id="274" r:id="rId25"/>
    <p:sldId id="276" r:id="rId26"/>
    <p:sldId id="275" r:id="rId27"/>
    <p:sldId id="287" r:id="rId28"/>
    <p:sldId id="266" r:id="rId2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nd Olivier" initials="GO" lastIdx="3" clrIdx="0">
    <p:extLst>
      <p:ext uri="{19B8F6BF-5375-455C-9EA6-DF929625EA0E}">
        <p15:presenceInfo xmlns:p15="http://schemas.microsoft.com/office/powerpoint/2012/main" userId="S-1-5-21-4037998928-318183558-1227690393-774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143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41" autoAdjust="0"/>
    <p:restoredTop sz="80421" autoAdjust="0"/>
  </p:normalViewPr>
  <p:slideViewPr>
    <p:cSldViewPr snapToGrid="0">
      <p:cViewPr varScale="1">
        <p:scale>
          <a:sx n="53" d="100"/>
          <a:sy n="53" d="100"/>
        </p:scale>
        <p:origin x="39" y="378"/>
      </p:cViewPr>
      <p:guideLst/>
    </p:cSldViewPr>
  </p:slideViewPr>
  <p:notesTextViewPr>
    <p:cViewPr>
      <p:scale>
        <a:sx n="3" d="2"/>
        <a:sy n="3" d="2"/>
      </p:scale>
      <p:origin x="0" y="0"/>
    </p:cViewPr>
  </p:notesTextViewPr>
  <p:notesViewPr>
    <p:cSldViewPr snapToGrid="0">
      <p:cViewPr>
        <p:scale>
          <a:sx n="90" d="100"/>
          <a:sy n="90" d="100"/>
        </p:scale>
        <p:origin x="1784" y="-43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9E291-6E3A-4754-BEA5-E7A7AE9B6C61}" type="datetimeFigureOut">
              <a:rPr lang="fr-CH" smtClean="0"/>
              <a:t>12.04.2018</a:t>
            </a:fld>
            <a:endParaRPr lang="fr-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34E84F-1BB4-4932-A4DF-387E59F6A469}" type="slidenum">
              <a:rPr lang="fr-CH" smtClean="0"/>
              <a:t>‹N°›</a:t>
            </a:fld>
            <a:endParaRPr lang="fr-CH"/>
          </a:p>
        </p:txBody>
      </p:sp>
    </p:spTree>
    <p:extLst>
      <p:ext uri="{BB962C8B-B14F-4D97-AF65-F5344CB8AC3E}">
        <p14:creationId xmlns:p14="http://schemas.microsoft.com/office/powerpoint/2010/main" val="346615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68400"/>
            <a:ext cx="5486400" cy="3086100"/>
          </a:xfrm>
        </p:spPr>
      </p:sp>
      <p:sp>
        <p:nvSpPr>
          <p:cNvPr id="3" name="Notizenplatzhalter 2"/>
          <p:cNvSpPr>
            <a:spLocks noGrp="1"/>
          </p:cNvSpPr>
          <p:nvPr>
            <p:ph type="body" idx="1"/>
          </p:nvPr>
        </p:nvSpPr>
        <p:spPr/>
        <p:txBody>
          <a:bodyPr/>
          <a:lstStyle/>
          <a:p>
            <a:r>
              <a:rPr lang="de-CH" dirty="0"/>
              <a:t>Die Hochschulkonferenz unterscheidet quantitative und qualitative Indikatoren (2016):</a:t>
            </a:r>
            <a:endParaRPr lang="fr-CH" dirty="0"/>
          </a:p>
          <a:p>
            <a:pPr lvl="1"/>
            <a:r>
              <a:rPr lang="de-CH" b="1" dirty="0"/>
              <a:t>Resultatbezogene, quantitative Indikatoren:</a:t>
            </a:r>
            <a:endParaRPr lang="fr-CH" b="1" dirty="0"/>
          </a:p>
          <a:p>
            <a:r>
              <a:rPr lang="de-CH" dirty="0"/>
              <a:t>‘Es wird die Anzahl Personen erhoben, die mit der Förderung erreicht wird resp. erreicht werden</a:t>
            </a:r>
            <a:endParaRPr lang="fr-CH" dirty="0"/>
          </a:p>
          <a:p>
            <a:r>
              <a:rPr lang="de-CH" dirty="0"/>
              <a:t>kann – gemessen am Total der entsprechenden Population. Dabei wird aufgeschlüsselt nach</a:t>
            </a:r>
            <a:endParaRPr lang="fr-CH" dirty="0"/>
          </a:p>
          <a:p>
            <a:r>
              <a:rPr lang="de-CH" dirty="0"/>
              <a:t>Geschlecht sowie nach weiteren relevanten Merkmalen wie bspw. Bildungshintergrund und</a:t>
            </a:r>
            <a:endParaRPr lang="fr-CH" dirty="0"/>
          </a:p>
          <a:p>
            <a:r>
              <a:rPr lang="de-CH" dirty="0"/>
              <a:t>Qualifizierung, Alter und Migrationshintergrund. Sofern möglich werden akquirierte</a:t>
            </a:r>
            <a:endParaRPr lang="fr-CH" dirty="0"/>
          </a:p>
          <a:p>
            <a:r>
              <a:rPr lang="de-CH" dirty="0"/>
              <a:t>Nachwuchsdozierende erfasst’ (Hochschulkonferenz, 2016, S. 11).</a:t>
            </a:r>
            <a:endParaRPr lang="fr-CH" dirty="0"/>
          </a:p>
          <a:p>
            <a:r>
              <a:rPr lang="de-CH" dirty="0"/>
              <a:t> </a:t>
            </a:r>
            <a:endParaRPr lang="fr-CH" dirty="0"/>
          </a:p>
          <a:p>
            <a:pPr lvl="1"/>
            <a:r>
              <a:rPr lang="de-CH" b="1" dirty="0"/>
              <a:t>Qualitative sowie Verfahrenselemente:</a:t>
            </a:r>
            <a:endParaRPr lang="fr-CH" b="1" dirty="0"/>
          </a:p>
          <a:p>
            <a:r>
              <a:rPr lang="de-CH" dirty="0"/>
              <a:t>‘Um die Erfahrungen der Personen und Institutionen aufzuzeigen, die im Fokus der geförderten</a:t>
            </a:r>
            <a:endParaRPr lang="fr-CH" dirty="0"/>
          </a:p>
          <a:p>
            <a:r>
              <a:rPr lang="de-CH" dirty="0"/>
              <a:t>Programme stehen und auf diese Weise Hinweise zur Relevanz und Effizienz der Programme</a:t>
            </a:r>
            <a:endParaRPr lang="fr-CH" dirty="0"/>
          </a:p>
          <a:p>
            <a:r>
              <a:rPr lang="de-CH" dirty="0"/>
              <a:t>zu erhalten, wird die fitness-</a:t>
            </a:r>
            <a:r>
              <a:rPr lang="de-CH" dirty="0" err="1"/>
              <a:t>for</a:t>
            </a:r>
            <a:r>
              <a:rPr lang="de-CH" dirty="0"/>
              <a:t>-</a:t>
            </a:r>
            <a:r>
              <a:rPr lang="de-CH" dirty="0" err="1"/>
              <a:t>purpose</a:t>
            </a:r>
            <a:r>
              <a:rPr lang="de-CH" dirty="0"/>
              <a:t> Logik (Übereinstimmung der Massnahmen mit Mitteln</a:t>
            </a:r>
            <a:endParaRPr lang="fr-CH" dirty="0"/>
          </a:p>
          <a:p>
            <a:r>
              <a:rPr lang="de-CH" dirty="0"/>
              <a:t>und Ziel) beigezogen, die der Qualität in der Hochschullehre zugrunde liegt: Die Projektverantwortlichen werden aufgefordert, bei der Eingabe ihres Gesuchs um Förderung ihres Pilotprogramms eine Strategie für eine Selbstevaluation vorzulegen. Jedes Pilotprogramm hat dabei insbesondere Folgendes zu bezeichnen:</a:t>
            </a:r>
            <a:endParaRPr lang="fr-CH" dirty="0"/>
          </a:p>
          <a:p>
            <a:r>
              <a:rPr lang="de-CH" dirty="0"/>
              <a:t/>
            </a:r>
            <a:br>
              <a:rPr lang="de-CH" dirty="0"/>
            </a:br>
            <a:r>
              <a:rPr lang="de-CH" dirty="0"/>
              <a:t> </a:t>
            </a:r>
            <a:endParaRPr lang="fr-CH" dirty="0"/>
          </a:p>
          <a:p>
            <a:r>
              <a:rPr lang="de-CH" dirty="0"/>
              <a:t> </a:t>
            </a:r>
            <a:endParaRPr lang="fr-CH" dirty="0"/>
          </a:p>
          <a:p>
            <a:pPr lvl="0"/>
            <a:r>
              <a:rPr lang="de-CH" dirty="0"/>
              <a:t>Vorgehen für die Sammlung relevanter Informationen und somit für eine kontinuierliche</a:t>
            </a:r>
            <a:endParaRPr lang="fr-CH" dirty="0"/>
          </a:p>
          <a:p>
            <a:r>
              <a:rPr lang="de-CH" dirty="0"/>
              <a:t>	Verbesserung;</a:t>
            </a:r>
            <a:endParaRPr lang="fr-CH" dirty="0"/>
          </a:p>
          <a:p>
            <a:pPr lvl="0"/>
            <a:r>
              <a:rPr lang="de-CH" dirty="0"/>
              <a:t>Instrumente, um diese Informationen zu erheben und in die Steuerung der Programme mit</a:t>
            </a:r>
            <a:endParaRPr lang="fr-CH" dirty="0"/>
          </a:p>
          <a:p>
            <a:r>
              <a:rPr lang="de-CH" dirty="0"/>
              <a:t>	einzubeziehen;</a:t>
            </a:r>
            <a:endParaRPr lang="fr-CH" dirty="0"/>
          </a:p>
          <a:p>
            <a:pPr lvl="0"/>
            <a:r>
              <a:rPr lang="de-CH" dirty="0"/>
              <a:t>Kriterien für die Evaluation, durch die Projektverantwortlichen, der Relevanz und Effizienz</a:t>
            </a:r>
            <a:endParaRPr lang="fr-CH" dirty="0"/>
          </a:p>
          <a:p>
            <a:r>
              <a:rPr lang="de-CH" dirty="0"/>
              <a:t>	ihrer Handlungen;</a:t>
            </a:r>
            <a:endParaRPr lang="fr-CH" dirty="0"/>
          </a:p>
          <a:p>
            <a:pPr lvl="0"/>
            <a:r>
              <a:rPr lang="de-CH" dirty="0"/>
              <a:t>Benchmarks, die es erlauben, zu beurteilen, ob diese Kriterien für die Evaluation</a:t>
            </a:r>
            <a:endParaRPr lang="fr-CH" dirty="0"/>
          </a:p>
          <a:p>
            <a:r>
              <a:rPr lang="de-CH" dirty="0"/>
              <a:t>	angemessen sind.</a:t>
            </a:r>
            <a:endParaRPr lang="fr-CH" dirty="0"/>
          </a:p>
          <a:p>
            <a:r>
              <a:rPr lang="de-CH" dirty="0"/>
              <a:t> </a:t>
            </a:r>
            <a:endParaRPr lang="fr-CH" dirty="0"/>
          </a:p>
          <a:p>
            <a:r>
              <a:rPr lang="de-CH" dirty="0"/>
              <a:t>Die Logik der Selbstevaluation erlaubt es, diese Elemente den je nach Disziplin und/oder</a:t>
            </a:r>
            <a:endParaRPr lang="fr-CH" dirty="0"/>
          </a:p>
          <a:p>
            <a:r>
              <a:rPr lang="de-CH" dirty="0"/>
              <a:t>Hochschultyp unterschiedlichen Gegebenheiten anzupassen. Auf diese Weise erfolgt die</a:t>
            </a:r>
            <a:endParaRPr lang="fr-CH" dirty="0"/>
          </a:p>
          <a:p>
            <a:r>
              <a:rPr lang="de-CH" dirty="0"/>
              <a:t>Selbstevaluation aufgrund gemeinsamer Standards; gleichzeitig sind die einzelnen</a:t>
            </a:r>
            <a:endParaRPr lang="fr-CH" dirty="0"/>
          </a:p>
          <a:p>
            <a:r>
              <a:rPr lang="de-CH" dirty="0"/>
              <a:t>Projektverantwortlichen dafür verantwortlich, Evaluationskriterien zu identifizieren und zu</a:t>
            </a:r>
            <a:endParaRPr lang="fr-CH" dirty="0"/>
          </a:p>
          <a:p>
            <a:r>
              <a:rPr lang="fr-CH" dirty="0" err="1"/>
              <a:t>begründen</a:t>
            </a:r>
            <a:r>
              <a:rPr lang="fr-CH" dirty="0"/>
              <a:t>’ </a:t>
            </a:r>
            <a:r>
              <a:rPr lang="de-CH" dirty="0"/>
              <a:t>(Hochschulkonferenz, 2016, S. 11)</a:t>
            </a:r>
            <a:r>
              <a:rPr lang="fr-CH" dirty="0"/>
              <a:t>.</a:t>
            </a:r>
          </a:p>
          <a:p>
            <a:endParaRPr lang="fr-CH" dirty="0"/>
          </a:p>
        </p:txBody>
      </p:sp>
      <p:sp>
        <p:nvSpPr>
          <p:cNvPr id="4" name="Foliennummernplatzhalter 3"/>
          <p:cNvSpPr>
            <a:spLocks noGrp="1"/>
          </p:cNvSpPr>
          <p:nvPr>
            <p:ph type="sldNum" sz="quarter" idx="10"/>
          </p:nvPr>
        </p:nvSpPr>
        <p:spPr/>
        <p:txBody>
          <a:bodyPr/>
          <a:lstStyle/>
          <a:p>
            <a:fld id="{AF34E84F-1BB4-4932-A4DF-387E59F6A469}" type="slidenum">
              <a:rPr lang="fr-CH" smtClean="0"/>
              <a:t>22</a:t>
            </a:fld>
            <a:endParaRPr lang="fr-CH"/>
          </a:p>
        </p:txBody>
      </p:sp>
    </p:spTree>
    <p:extLst>
      <p:ext uri="{BB962C8B-B14F-4D97-AF65-F5344CB8AC3E}">
        <p14:creationId xmlns:p14="http://schemas.microsoft.com/office/powerpoint/2010/main" val="455020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CH"/>
          </a:p>
        </p:txBody>
      </p:sp>
      <p:sp>
        <p:nvSpPr>
          <p:cNvPr id="4" name="Foliennummernplatzhalter 3"/>
          <p:cNvSpPr>
            <a:spLocks noGrp="1"/>
          </p:cNvSpPr>
          <p:nvPr>
            <p:ph type="sldNum" sz="quarter" idx="10"/>
          </p:nvPr>
        </p:nvSpPr>
        <p:spPr/>
        <p:txBody>
          <a:bodyPr/>
          <a:lstStyle/>
          <a:p>
            <a:fld id="{AF34E84F-1BB4-4932-A4DF-387E59F6A469}" type="slidenum">
              <a:rPr lang="fr-CH" smtClean="0"/>
              <a:t>24</a:t>
            </a:fld>
            <a:endParaRPr lang="fr-CH"/>
          </a:p>
        </p:txBody>
      </p:sp>
    </p:spTree>
    <p:extLst>
      <p:ext uri="{BB962C8B-B14F-4D97-AF65-F5344CB8AC3E}">
        <p14:creationId xmlns:p14="http://schemas.microsoft.com/office/powerpoint/2010/main" val="11367696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Master" Target="../slideMasters/slideMaster1.xml"/><Relationship Id="rId6" Type="http://schemas.openxmlformats.org/officeDocument/2006/relationships/image" Target="../media/image9.jpeg"/><Relationship Id="rId5" Type="http://schemas.openxmlformats.org/officeDocument/2006/relationships/image" Target="../media/image4.png"/><Relationship Id="rId4" Type="http://schemas.openxmlformats.org/officeDocument/2006/relationships/image" Target="../media/image8.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Master" Target="../slideMasters/slideMaster1.xml"/><Relationship Id="rId6" Type="http://schemas.openxmlformats.org/officeDocument/2006/relationships/image" Target="../media/image9.jpeg"/><Relationship Id="rId5" Type="http://schemas.openxmlformats.org/officeDocument/2006/relationships/image" Target="../media/image4.png"/><Relationship Id="rId4" Type="http://schemas.openxmlformats.org/officeDocument/2006/relationships/image" Target="../media/image8.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Master" Target="../slideMasters/slideMaster1.xml"/><Relationship Id="rId6" Type="http://schemas.openxmlformats.org/officeDocument/2006/relationships/image" Target="../media/image9.jpeg"/><Relationship Id="rId5" Type="http://schemas.openxmlformats.org/officeDocument/2006/relationships/image" Target="../media/image4.png"/><Relationship Id="rId4" Type="http://schemas.openxmlformats.org/officeDocument/2006/relationships/image" Target="../media/image8.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229769"/>
            <a:ext cx="9144000" cy="1731169"/>
          </a:xfrm>
        </p:spPr>
        <p:txBody>
          <a:bodyPr anchor="b"/>
          <a:lstStyle>
            <a:lvl1pPr algn="ctr">
              <a:defRPr sz="6000">
                <a:latin typeface="Arial" panose="020B0604020202020204" pitchFamily="34" charset="0"/>
                <a:cs typeface="Arial" panose="020B0604020202020204" pitchFamily="34" charset="0"/>
              </a:defRPr>
            </a:lvl1pPr>
          </a:lstStyle>
          <a:p>
            <a:r>
              <a:rPr lang="fr-FR" smtClean="0"/>
              <a:t>Modifiez le style du titre</a:t>
            </a:r>
            <a:endParaRPr lang="fr-CH" dirty="0"/>
          </a:p>
        </p:txBody>
      </p:sp>
      <p:sp>
        <p:nvSpPr>
          <p:cNvPr id="3" name="Sous-titre 2"/>
          <p:cNvSpPr>
            <a:spLocks noGrp="1"/>
          </p:cNvSpPr>
          <p:nvPr>
            <p:ph type="subTitle" idx="1"/>
          </p:nvPr>
        </p:nvSpPr>
        <p:spPr>
          <a:xfrm>
            <a:off x="1524000" y="405301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CH" dirty="0"/>
          </a:p>
        </p:txBody>
      </p:sp>
      <p:sp>
        <p:nvSpPr>
          <p:cNvPr id="4" name="Espace réservé de la date 3"/>
          <p:cNvSpPr>
            <a:spLocks noGrp="1"/>
          </p:cNvSpPr>
          <p:nvPr>
            <p:ph type="dt" sz="half" idx="10"/>
          </p:nvPr>
        </p:nvSpPr>
        <p:spPr>
          <a:xfrm>
            <a:off x="8455146" y="6276685"/>
            <a:ext cx="2743200" cy="365125"/>
          </a:xfrm>
        </p:spPr>
        <p:txBody>
          <a:bodyPr/>
          <a:lstStyle>
            <a:lvl1pPr algn="r">
              <a:defRPr>
                <a:latin typeface="Arial" panose="020B0604020202020204" pitchFamily="34" charset="0"/>
                <a:cs typeface="Arial" panose="020B0604020202020204" pitchFamily="34" charset="0"/>
              </a:defRPr>
            </a:lvl1pPr>
          </a:lstStyle>
          <a:p>
            <a:fld id="{6C8F2A75-4CDE-449B-B7F5-A896EE7F8266}" type="datetime1">
              <a:rPr lang="fr-CH" smtClean="0"/>
              <a:pPr/>
              <a:t>12.04.2018</a:t>
            </a:fld>
            <a:endParaRPr lang="fr-CH" dirty="0"/>
          </a:p>
        </p:txBody>
      </p:sp>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9209" y="363723"/>
            <a:ext cx="1667648" cy="461935"/>
          </a:xfrm>
          <a:prstGeom prst="rect">
            <a:avLst/>
          </a:prstGeom>
        </p:spPr>
      </p:pic>
      <p:pic>
        <p:nvPicPr>
          <p:cNvPr id="8" name="Image 7" descr="HESSO-instit-pantone+and Art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086842" y="341660"/>
            <a:ext cx="1482154" cy="762688"/>
          </a:xfrm>
          <a:prstGeom prst="rect">
            <a:avLst/>
          </a:prstGeom>
          <a:noFill/>
          <a:ln>
            <a:noFill/>
          </a:ln>
        </p:spPr>
      </p:pic>
      <p:pic>
        <p:nvPicPr>
          <p:cNvPr id="9" name="Imag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48724" y="341660"/>
            <a:ext cx="1495662" cy="708661"/>
          </a:xfrm>
          <a:prstGeom prst="rect">
            <a:avLst/>
          </a:prstGeom>
        </p:spPr>
      </p:pic>
      <p:pic>
        <p:nvPicPr>
          <p:cNvPr id="10" name="Imag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210972" y="348896"/>
            <a:ext cx="1627128" cy="375491"/>
          </a:xfrm>
          <a:prstGeom prst="rect">
            <a:avLst/>
          </a:prstGeom>
        </p:spPr>
      </p:pic>
      <p:pic>
        <p:nvPicPr>
          <p:cNvPr id="11" name="Imag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398808" y="362122"/>
            <a:ext cx="1418222" cy="661837"/>
          </a:xfrm>
          <a:prstGeom prst="rect">
            <a:avLst/>
          </a:prstGeom>
        </p:spPr>
      </p:pic>
      <p:pic>
        <p:nvPicPr>
          <p:cNvPr id="14" name="Image 13"/>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19362" y="6060497"/>
            <a:ext cx="1410452" cy="797503"/>
          </a:xfrm>
          <a:prstGeom prst="rect">
            <a:avLst/>
          </a:prstGeom>
        </p:spPr>
      </p:pic>
    </p:spTree>
    <p:extLst>
      <p:ext uri="{BB962C8B-B14F-4D97-AF65-F5344CB8AC3E}">
        <p14:creationId xmlns:p14="http://schemas.microsoft.com/office/powerpoint/2010/main" val="3944826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4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838200" y="643504"/>
            <a:ext cx="10515600" cy="685165"/>
          </a:xfrm>
        </p:spPr>
        <p:txBody>
          <a:bodyPr>
            <a:normAutofit/>
          </a:bodyPr>
          <a:lstStyle>
            <a:lvl1pPr>
              <a:defRPr sz="4000" b="0">
                <a:solidFill>
                  <a:schemeClr val="accent5">
                    <a:lumMod val="50000"/>
                  </a:schemeClr>
                </a:solidFill>
                <a:latin typeface="Arial" panose="020B0604020202020204" pitchFamily="34" charset="0"/>
                <a:cs typeface="Arial" panose="020B0604020202020204" pitchFamily="34" charset="0"/>
              </a:defRPr>
            </a:lvl1pPr>
          </a:lstStyle>
          <a:p>
            <a:r>
              <a:rPr lang="fr-FR" smtClean="0"/>
              <a:t>Modifiez le style du titre</a:t>
            </a:r>
            <a:endParaRPr lang="fr-CH" dirty="0"/>
          </a:p>
        </p:txBody>
      </p:sp>
      <p:sp>
        <p:nvSpPr>
          <p:cNvPr id="3" name="Espace réservé du contenu 2"/>
          <p:cNvSpPr>
            <a:spLocks noGrp="1"/>
          </p:cNvSpPr>
          <p:nvPr>
            <p:ph idx="1"/>
          </p:nvPr>
        </p:nvSpPr>
        <p:spPr>
          <a:xfrm>
            <a:off x="838200" y="1614672"/>
            <a:ext cx="10515600" cy="401955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dirty="0"/>
          </a:p>
        </p:txBody>
      </p:sp>
      <p:pic>
        <p:nvPicPr>
          <p:cNvPr id="7" name="Image 6"/>
          <p:cNvPicPr/>
          <p:nvPr/>
        </p:nvPicPr>
        <p:blipFill>
          <a:blip r:embed="rId2">
            <a:extLst>
              <a:ext uri="{28A0092B-C50C-407E-A947-70E740481C1C}">
                <a14:useLocalDpi xmlns:a14="http://schemas.microsoft.com/office/drawing/2010/main" val="0"/>
              </a:ext>
            </a:extLst>
          </a:blip>
          <a:stretch>
            <a:fillRect/>
          </a:stretch>
        </p:blipFill>
        <p:spPr>
          <a:xfrm>
            <a:off x="5016774" y="6248763"/>
            <a:ext cx="1026319" cy="259635"/>
          </a:xfrm>
          <a:prstGeom prst="rect">
            <a:avLst/>
          </a:prstGeom>
        </p:spPr>
      </p:pic>
      <p:pic>
        <p:nvPicPr>
          <p:cNvPr id="8" name="Image 7" descr="HESSO-instit-pantone+and Art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8235" y="6226700"/>
            <a:ext cx="912160" cy="428676"/>
          </a:xfrm>
          <a:prstGeom prst="rect">
            <a:avLst/>
          </a:prstGeom>
          <a:noFill/>
          <a:ln>
            <a:noFill/>
          </a:ln>
        </p:spPr>
      </p:pic>
      <p:pic>
        <p:nvPicPr>
          <p:cNvPr id="9" name="Image 8"/>
          <p:cNvPicPr/>
          <p:nvPr/>
        </p:nvPicPr>
        <p:blipFill>
          <a:blip r:embed="rId4" cstate="print">
            <a:extLst>
              <a:ext uri="{28A0092B-C50C-407E-A947-70E740481C1C}">
                <a14:useLocalDpi xmlns:a14="http://schemas.microsoft.com/office/drawing/2010/main" val="0"/>
              </a:ext>
            </a:extLst>
          </a:blip>
          <a:stretch>
            <a:fillRect/>
          </a:stretch>
        </p:blipFill>
        <p:spPr>
          <a:xfrm>
            <a:off x="7759974" y="6223514"/>
            <a:ext cx="920473" cy="398310"/>
          </a:xfrm>
          <a:prstGeom prst="rect">
            <a:avLst/>
          </a:prstGeom>
        </p:spPr>
      </p:pic>
      <p:pic>
        <p:nvPicPr>
          <p:cNvPr id="10" name="Image 9"/>
          <p:cNvPicPr/>
          <p:nvPr/>
        </p:nvPicPr>
        <p:blipFill>
          <a:blip r:embed="rId5">
            <a:extLst>
              <a:ext uri="{28A0092B-C50C-407E-A947-70E740481C1C}">
                <a14:useLocalDpi xmlns:a14="http://schemas.microsoft.com/office/drawing/2010/main" val="0"/>
              </a:ext>
            </a:extLst>
          </a:blip>
          <a:stretch>
            <a:fillRect/>
          </a:stretch>
        </p:blipFill>
        <p:spPr>
          <a:xfrm>
            <a:off x="9080026" y="6243266"/>
            <a:ext cx="1001381" cy="211048"/>
          </a:xfrm>
          <a:prstGeom prst="rect">
            <a:avLst/>
          </a:prstGeom>
        </p:spPr>
      </p:pic>
      <p:pic>
        <p:nvPicPr>
          <p:cNvPr id="11" name="Image 10"/>
          <p:cNvPicPr/>
          <p:nvPr/>
        </p:nvPicPr>
        <p:blipFill>
          <a:blip r:embed="rId6" cstate="print">
            <a:extLst>
              <a:ext uri="{28A0092B-C50C-407E-A947-70E740481C1C}">
                <a14:useLocalDpi xmlns:a14="http://schemas.microsoft.com/office/drawing/2010/main" val="0"/>
              </a:ext>
            </a:extLst>
          </a:blip>
          <a:stretch>
            <a:fillRect/>
          </a:stretch>
        </p:blipFill>
        <p:spPr>
          <a:xfrm>
            <a:off x="10480986" y="6235337"/>
            <a:ext cx="872814" cy="371992"/>
          </a:xfrm>
          <a:prstGeom prst="rect">
            <a:avLst/>
          </a:prstGeom>
        </p:spPr>
      </p:pic>
      <p:sp>
        <p:nvSpPr>
          <p:cNvPr id="12" name="ZoneTexte 11"/>
          <p:cNvSpPr txBox="1"/>
          <p:nvPr userDrawn="1"/>
        </p:nvSpPr>
        <p:spPr>
          <a:xfrm>
            <a:off x="838200" y="285990"/>
            <a:ext cx="3910782" cy="307777"/>
          </a:xfrm>
          <a:prstGeom prst="rect">
            <a:avLst/>
          </a:prstGeom>
          <a:noFill/>
        </p:spPr>
        <p:txBody>
          <a:bodyPr wrap="square" rtlCol="0" anchor="b">
            <a:spAutoFit/>
          </a:bodyPr>
          <a:lstStyle/>
          <a:p>
            <a:r>
              <a:rPr lang="fr-CH" sz="1400" b="1" kern="1200" spc="0" baseline="0" dirty="0" smtClean="0">
                <a:solidFill>
                  <a:srgbClr val="143350"/>
                </a:solidFill>
                <a:latin typeface="Arial" panose="020B0604020202020204" pitchFamily="34" charset="0"/>
                <a:cs typeface="Arial" panose="020B0604020202020204" pitchFamily="34" charset="0"/>
              </a:rPr>
              <a:t>#Career</a:t>
            </a:r>
            <a:r>
              <a:rPr lang="fr-CH" sz="1400" b="1" i="0" kern="1200" spc="10" baseline="0" dirty="0" smtClean="0">
                <a:solidFill>
                  <a:srgbClr val="143350"/>
                </a:solidFill>
                <a:latin typeface="Arial" panose="020B0604020202020204" pitchFamily="34" charset="0"/>
                <a:cs typeface="Arial" panose="020B0604020202020204" pitchFamily="34" charset="0"/>
              </a:rPr>
              <a:t>2</a:t>
            </a:r>
            <a:r>
              <a:rPr lang="fr-CH" sz="1400" b="1" i="1" kern="1200" spc="30" baseline="0" dirty="0" smtClean="0">
                <a:solidFill>
                  <a:srgbClr val="143350"/>
                </a:solidFill>
                <a:latin typeface="Arial" panose="020B0604020202020204" pitchFamily="34" charset="0"/>
                <a:cs typeface="Arial" panose="020B0604020202020204" pitchFamily="34" charset="0"/>
              </a:rPr>
              <a:t>S</a:t>
            </a:r>
            <a:r>
              <a:rPr lang="fr-CH" sz="1400" b="1" kern="1200" spc="0" baseline="0" dirty="0" smtClean="0">
                <a:solidFill>
                  <a:srgbClr val="143350"/>
                </a:solidFill>
                <a:latin typeface="Arial" panose="020B0604020202020204" pitchFamily="34" charset="0"/>
                <a:cs typeface="Arial" panose="020B0604020202020204" pitchFamily="34" charset="0"/>
              </a:rPr>
              <a:t>ocialWork</a:t>
            </a:r>
            <a:endParaRPr lang="fr-CH" sz="1400" b="1" kern="1200" spc="0" baseline="0" dirty="0">
              <a:solidFill>
                <a:srgbClr val="143350"/>
              </a:solidFill>
              <a:latin typeface="Arial" panose="020B0604020202020204" pitchFamily="34" charset="0"/>
              <a:cs typeface="Arial" panose="020B0604020202020204" pitchFamily="34" charset="0"/>
            </a:endParaRPr>
          </a:p>
        </p:txBody>
      </p:sp>
      <p:pic>
        <p:nvPicPr>
          <p:cNvPr id="14" name="Image 13"/>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19362" y="6060497"/>
            <a:ext cx="1410452" cy="797503"/>
          </a:xfrm>
          <a:prstGeom prst="rect">
            <a:avLst/>
          </a:prstGeom>
        </p:spPr>
      </p:pic>
    </p:spTree>
    <p:extLst>
      <p:ext uri="{BB962C8B-B14F-4D97-AF65-F5344CB8AC3E}">
        <p14:creationId xmlns:p14="http://schemas.microsoft.com/office/powerpoint/2010/main" val="82183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838200" y="644400"/>
            <a:ext cx="6140450" cy="685165"/>
          </a:xfrm>
        </p:spPr>
        <p:txBody>
          <a:bodyPr>
            <a:normAutofit/>
          </a:bodyPr>
          <a:lstStyle>
            <a:lvl1pPr>
              <a:defRPr sz="4000">
                <a:solidFill>
                  <a:schemeClr val="accent5">
                    <a:lumMod val="50000"/>
                  </a:schemeClr>
                </a:solidFill>
                <a:latin typeface="Arial" panose="020B0604020202020204" pitchFamily="34" charset="0"/>
                <a:cs typeface="Arial" panose="020B0604020202020204" pitchFamily="34" charset="0"/>
              </a:defRPr>
            </a:lvl1pPr>
          </a:lstStyle>
          <a:p>
            <a:r>
              <a:rPr lang="fr-FR" smtClean="0"/>
              <a:t>Modifiez le style du titre</a:t>
            </a:r>
            <a:endParaRPr lang="fr-CH" dirty="0"/>
          </a:p>
        </p:txBody>
      </p:sp>
      <p:sp>
        <p:nvSpPr>
          <p:cNvPr id="3" name="Espace réservé du contenu 2"/>
          <p:cNvSpPr>
            <a:spLocks noGrp="1"/>
          </p:cNvSpPr>
          <p:nvPr>
            <p:ph idx="1"/>
          </p:nvPr>
        </p:nvSpPr>
        <p:spPr>
          <a:xfrm>
            <a:off x="838200" y="1616400"/>
            <a:ext cx="6140450" cy="4379745"/>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dirty="0"/>
          </a:p>
        </p:txBody>
      </p:sp>
      <p:sp>
        <p:nvSpPr>
          <p:cNvPr id="12" name="Espace réservé du contenu 2"/>
          <p:cNvSpPr>
            <a:spLocks noGrp="1"/>
          </p:cNvSpPr>
          <p:nvPr>
            <p:ph idx="13"/>
          </p:nvPr>
        </p:nvSpPr>
        <p:spPr>
          <a:xfrm>
            <a:off x="7213326" y="644400"/>
            <a:ext cx="4140474" cy="531444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dirty="0"/>
          </a:p>
        </p:txBody>
      </p:sp>
      <p:pic>
        <p:nvPicPr>
          <p:cNvPr id="14" name="Image 13"/>
          <p:cNvPicPr/>
          <p:nvPr userDrawn="1"/>
        </p:nvPicPr>
        <p:blipFill>
          <a:blip r:embed="rId2">
            <a:extLst>
              <a:ext uri="{28A0092B-C50C-407E-A947-70E740481C1C}">
                <a14:useLocalDpi xmlns:a14="http://schemas.microsoft.com/office/drawing/2010/main" val="0"/>
              </a:ext>
            </a:extLst>
          </a:blip>
          <a:stretch>
            <a:fillRect/>
          </a:stretch>
        </p:blipFill>
        <p:spPr>
          <a:xfrm>
            <a:off x="5016774" y="6248763"/>
            <a:ext cx="1026319" cy="259635"/>
          </a:xfrm>
          <a:prstGeom prst="rect">
            <a:avLst/>
          </a:prstGeom>
        </p:spPr>
      </p:pic>
      <p:pic>
        <p:nvPicPr>
          <p:cNvPr id="15" name="Image 14" descr="HESSO-instit-pantone+and Arts"/>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448235" y="6226700"/>
            <a:ext cx="912160" cy="428676"/>
          </a:xfrm>
          <a:prstGeom prst="rect">
            <a:avLst/>
          </a:prstGeom>
          <a:noFill/>
          <a:ln>
            <a:noFill/>
          </a:ln>
        </p:spPr>
      </p:pic>
      <p:pic>
        <p:nvPicPr>
          <p:cNvPr id="16" name="Image 15"/>
          <p:cNvPicPr/>
          <p:nvPr userDrawn="1"/>
        </p:nvPicPr>
        <p:blipFill>
          <a:blip r:embed="rId4" cstate="print">
            <a:extLst>
              <a:ext uri="{28A0092B-C50C-407E-A947-70E740481C1C}">
                <a14:useLocalDpi xmlns:a14="http://schemas.microsoft.com/office/drawing/2010/main" val="0"/>
              </a:ext>
            </a:extLst>
          </a:blip>
          <a:stretch>
            <a:fillRect/>
          </a:stretch>
        </p:blipFill>
        <p:spPr>
          <a:xfrm>
            <a:off x="7759974" y="6223514"/>
            <a:ext cx="920473" cy="398310"/>
          </a:xfrm>
          <a:prstGeom prst="rect">
            <a:avLst/>
          </a:prstGeom>
        </p:spPr>
      </p:pic>
      <p:pic>
        <p:nvPicPr>
          <p:cNvPr id="17" name="Image 16"/>
          <p:cNvPicPr/>
          <p:nvPr userDrawn="1"/>
        </p:nvPicPr>
        <p:blipFill>
          <a:blip r:embed="rId5">
            <a:extLst>
              <a:ext uri="{28A0092B-C50C-407E-A947-70E740481C1C}">
                <a14:useLocalDpi xmlns:a14="http://schemas.microsoft.com/office/drawing/2010/main" val="0"/>
              </a:ext>
            </a:extLst>
          </a:blip>
          <a:stretch>
            <a:fillRect/>
          </a:stretch>
        </p:blipFill>
        <p:spPr>
          <a:xfrm>
            <a:off x="9080026" y="6243266"/>
            <a:ext cx="1001381" cy="211048"/>
          </a:xfrm>
          <a:prstGeom prst="rect">
            <a:avLst/>
          </a:prstGeom>
        </p:spPr>
      </p:pic>
      <p:pic>
        <p:nvPicPr>
          <p:cNvPr id="18" name="Image 17"/>
          <p:cNvPicPr/>
          <p:nvPr userDrawn="1"/>
        </p:nvPicPr>
        <p:blipFill>
          <a:blip r:embed="rId6" cstate="print">
            <a:extLst>
              <a:ext uri="{28A0092B-C50C-407E-A947-70E740481C1C}">
                <a14:useLocalDpi xmlns:a14="http://schemas.microsoft.com/office/drawing/2010/main" val="0"/>
              </a:ext>
            </a:extLst>
          </a:blip>
          <a:stretch>
            <a:fillRect/>
          </a:stretch>
        </p:blipFill>
        <p:spPr>
          <a:xfrm>
            <a:off x="10480986" y="6235337"/>
            <a:ext cx="872814" cy="371992"/>
          </a:xfrm>
          <a:prstGeom prst="rect">
            <a:avLst/>
          </a:prstGeom>
        </p:spPr>
      </p:pic>
      <p:sp>
        <p:nvSpPr>
          <p:cNvPr id="19" name="ZoneTexte 18"/>
          <p:cNvSpPr txBox="1"/>
          <p:nvPr userDrawn="1"/>
        </p:nvSpPr>
        <p:spPr>
          <a:xfrm>
            <a:off x="838200" y="285990"/>
            <a:ext cx="3910782" cy="307777"/>
          </a:xfrm>
          <a:prstGeom prst="rect">
            <a:avLst/>
          </a:prstGeom>
          <a:noFill/>
        </p:spPr>
        <p:txBody>
          <a:bodyPr wrap="square" rtlCol="0" anchor="b">
            <a:spAutoFit/>
          </a:bodyPr>
          <a:lstStyle/>
          <a:p>
            <a:r>
              <a:rPr lang="fr-CH" sz="1400" b="1" kern="1200" spc="0" baseline="0" dirty="0" smtClean="0">
                <a:solidFill>
                  <a:srgbClr val="143350"/>
                </a:solidFill>
                <a:latin typeface="Arial" panose="020B0604020202020204" pitchFamily="34" charset="0"/>
                <a:cs typeface="Arial" panose="020B0604020202020204" pitchFamily="34" charset="0"/>
              </a:rPr>
              <a:t>#Career</a:t>
            </a:r>
            <a:r>
              <a:rPr lang="fr-CH" sz="1400" b="1" i="0" kern="1200" spc="10" baseline="0" dirty="0" smtClean="0">
                <a:solidFill>
                  <a:srgbClr val="143350"/>
                </a:solidFill>
                <a:latin typeface="Arial" panose="020B0604020202020204" pitchFamily="34" charset="0"/>
                <a:cs typeface="Arial" panose="020B0604020202020204" pitchFamily="34" charset="0"/>
              </a:rPr>
              <a:t>2</a:t>
            </a:r>
            <a:r>
              <a:rPr lang="fr-CH" sz="1400" b="1" i="1" kern="1200" spc="30" baseline="0" dirty="0" smtClean="0">
                <a:solidFill>
                  <a:srgbClr val="143350"/>
                </a:solidFill>
                <a:latin typeface="Arial" panose="020B0604020202020204" pitchFamily="34" charset="0"/>
                <a:cs typeface="Arial" panose="020B0604020202020204" pitchFamily="34" charset="0"/>
              </a:rPr>
              <a:t>S</a:t>
            </a:r>
            <a:r>
              <a:rPr lang="fr-CH" sz="1400" b="1" kern="1200" spc="0" baseline="0" dirty="0" smtClean="0">
                <a:solidFill>
                  <a:srgbClr val="143350"/>
                </a:solidFill>
                <a:latin typeface="Arial" panose="020B0604020202020204" pitchFamily="34" charset="0"/>
                <a:cs typeface="Arial" panose="020B0604020202020204" pitchFamily="34" charset="0"/>
              </a:rPr>
              <a:t>ocialWork</a:t>
            </a:r>
            <a:endParaRPr lang="fr-CH" sz="1400" b="1" kern="1200" spc="0" baseline="0" dirty="0">
              <a:solidFill>
                <a:srgbClr val="143350"/>
              </a:solidFill>
              <a:latin typeface="Arial" panose="020B0604020202020204" pitchFamily="34" charset="0"/>
              <a:cs typeface="Arial" panose="020B0604020202020204" pitchFamily="34" charset="0"/>
            </a:endParaRPr>
          </a:p>
        </p:txBody>
      </p:sp>
      <p:pic>
        <p:nvPicPr>
          <p:cNvPr id="13" name="Image 1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19362" y="6060497"/>
            <a:ext cx="1410452" cy="797503"/>
          </a:xfrm>
          <a:prstGeom prst="rect">
            <a:avLst/>
          </a:prstGeom>
        </p:spPr>
      </p:pic>
    </p:spTree>
    <p:extLst>
      <p:ext uri="{BB962C8B-B14F-4D97-AF65-F5344CB8AC3E}">
        <p14:creationId xmlns:p14="http://schemas.microsoft.com/office/powerpoint/2010/main" val="1255601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6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616400"/>
            <a:ext cx="5146141" cy="401955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dirty="0"/>
          </a:p>
        </p:txBody>
      </p:sp>
      <p:sp>
        <p:nvSpPr>
          <p:cNvPr id="12" name="Espace réservé du contenu 2"/>
          <p:cNvSpPr>
            <a:spLocks noGrp="1"/>
          </p:cNvSpPr>
          <p:nvPr>
            <p:ph idx="13"/>
          </p:nvPr>
        </p:nvSpPr>
        <p:spPr>
          <a:xfrm>
            <a:off x="6089964" y="1617353"/>
            <a:ext cx="5263836" cy="401955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dirty="0"/>
          </a:p>
        </p:txBody>
      </p:sp>
      <p:pic>
        <p:nvPicPr>
          <p:cNvPr id="13" name="Image 12"/>
          <p:cNvPicPr/>
          <p:nvPr/>
        </p:nvPicPr>
        <p:blipFill>
          <a:blip r:embed="rId2">
            <a:extLst>
              <a:ext uri="{28A0092B-C50C-407E-A947-70E740481C1C}">
                <a14:useLocalDpi xmlns:a14="http://schemas.microsoft.com/office/drawing/2010/main" val="0"/>
              </a:ext>
            </a:extLst>
          </a:blip>
          <a:stretch>
            <a:fillRect/>
          </a:stretch>
        </p:blipFill>
        <p:spPr>
          <a:xfrm>
            <a:off x="5016774" y="6248763"/>
            <a:ext cx="1026319" cy="259635"/>
          </a:xfrm>
          <a:prstGeom prst="rect">
            <a:avLst/>
          </a:prstGeom>
        </p:spPr>
      </p:pic>
      <p:pic>
        <p:nvPicPr>
          <p:cNvPr id="14" name="Image 13" descr="HESSO-instit-pantone+and Art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8235" y="6226700"/>
            <a:ext cx="912160" cy="428676"/>
          </a:xfrm>
          <a:prstGeom prst="rect">
            <a:avLst/>
          </a:prstGeom>
          <a:noFill/>
          <a:ln>
            <a:noFill/>
          </a:ln>
        </p:spPr>
      </p:pic>
      <p:pic>
        <p:nvPicPr>
          <p:cNvPr id="15" name="Image 14"/>
          <p:cNvPicPr/>
          <p:nvPr/>
        </p:nvPicPr>
        <p:blipFill>
          <a:blip r:embed="rId4" cstate="print">
            <a:extLst>
              <a:ext uri="{28A0092B-C50C-407E-A947-70E740481C1C}">
                <a14:useLocalDpi xmlns:a14="http://schemas.microsoft.com/office/drawing/2010/main" val="0"/>
              </a:ext>
            </a:extLst>
          </a:blip>
          <a:stretch>
            <a:fillRect/>
          </a:stretch>
        </p:blipFill>
        <p:spPr>
          <a:xfrm>
            <a:off x="7759974" y="6223514"/>
            <a:ext cx="920473" cy="398310"/>
          </a:xfrm>
          <a:prstGeom prst="rect">
            <a:avLst/>
          </a:prstGeom>
        </p:spPr>
      </p:pic>
      <p:pic>
        <p:nvPicPr>
          <p:cNvPr id="16" name="Image 15"/>
          <p:cNvPicPr/>
          <p:nvPr/>
        </p:nvPicPr>
        <p:blipFill>
          <a:blip r:embed="rId5">
            <a:extLst>
              <a:ext uri="{28A0092B-C50C-407E-A947-70E740481C1C}">
                <a14:useLocalDpi xmlns:a14="http://schemas.microsoft.com/office/drawing/2010/main" val="0"/>
              </a:ext>
            </a:extLst>
          </a:blip>
          <a:stretch>
            <a:fillRect/>
          </a:stretch>
        </p:blipFill>
        <p:spPr>
          <a:xfrm>
            <a:off x="9080026" y="6243266"/>
            <a:ext cx="1001381" cy="211048"/>
          </a:xfrm>
          <a:prstGeom prst="rect">
            <a:avLst/>
          </a:prstGeom>
        </p:spPr>
      </p:pic>
      <p:pic>
        <p:nvPicPr>
          <p:cNvPr id="17" name="Image 16"/>
          <p:cNvPicPr/>
          <p:nvPr/>
        </p:nvPicPr>
        <p:blipFill>
          <a:blip r:embed="rId6" cstate="print">
            <a:extLst>
              <a:ext uri="{28A0092B-C50C-407E-A947-70E740481C1C}">
                <a14:useLocalDpi xmlns:a14="http://schemas.microsoft.com/office/drawing/2010/main" val="0"/>
              </a:ext>
            </a:extLst>
          </a:blip>
          <a:stretch>
            <a:fillRect/>
          </a:stretch>
        </p:blipFill>
        <p:spPr>
          <a:xfrm>
            <a:off x="10480986" y="6235337"/>
            <a:ext cx="872814" cy="371992"/>
          </a:xfrm>
          <a:prstGeom prst="rect">
            <a:avLst/>
          </a:prstGeom>
        </p:spPr>
      </p:pic>
      <p:sp>
        <p:nvSpPr>
          <p:cNvPr id="20" name="Titre 1"/>
          <p:cNvSpPr>
            <a:spLocks noGrp="1"/>
          </p:cNvSpPr>
          <p:nvPr>
            <p:ph type="title"/>
          </p:nvPr>
        </p:nvSpPr>
        <p:spPr>
          <a:xfrm>
            <a:off x="838200" y="643504"/>
            <a:ext cx="10515600" cy="685165"/>
          </a:xfrm>
        </p:spPr>
        <p:txBody>
          <a:bodyPr>
            <a:normAutofit/>
          </a:bodyPr>
          <a:lstStyle>
            <a:lvl1pPr>
              <a:defRPr sz="4000">
                <a:solidFill>
                  <a:schemeClr val="accent5">
                    <a:lumMod val="50000"/>
                  </a:schemeClr>
                </a:solidFill>
                <a:latin typeface="Arial" panose="020B0604020202020204" pitchFamily="34" charset="0"/>
                <a:cs typeface="Arial" panose="020B0604020202020204" pitchFamily="34" charset="0"/>
              </a:defRPr>
            </a:lvl1pPr>
          </a:lstStyle>
          <a:p>
            <a:r>
              <a:rPr lang="fr-FR" smtClean="0"/>
              <a:t>Modifiez le style du titre</a:t>
            </a:r>
            <a:endParaRPr lang="fr-CH" dirty="0"/>
          </a:p>
        </p:txBody>
      </p:sp>
      <p:sp>
        <p:nvSpPr>
          <p:cNvPr id="18" name="ZoneTexte 17"/>
          <p:cNvSpPr txBox="1"/>
          <p:nvPr userDrawn="1"/>
        </p:nvSpPr>
        <p:spPr>
          <a:xfrm>
            <a:off x="838200" y="285990"/>
            <a:ext cx="3910782" cy="307777"/>
          </a:xfrm>
          <a:prstGeom prst="rect">
            <a:avLst/>
          </a:prstGeom>
          <a:noFill/>
        </p:spPr>
        <p:txBody>
          <a:bodyPr wrap="square" rtlCol="0" anchor="b">
            <a:spAutoFit/>
          </a:bodyPr>
          <a:lstStyle/>
          <a:p>
            <a:r>
              <a:rPr lang="fr-CH" sz="1400" b="1" kern="1200" spc="0" baseline="0" dirty="0" smtClean="0">
                <a:solidFill>
                  <a:srgbClr val="143350"/>
                </a:solidFill>
                <a:latin typeface="Arial" panose="020B0604020202020204" pitchFamily="34" charset="0"/>
                <a:cs typeface="Arial" panose="020B0604020202020204" pitchFamily="34" charset="0"/>
              </a:rPr>
              <a:t>#Career</a:t>
            </a:r>
            <a:r>
              <a:rPr lang="fr-CH" sz="1400" b="1" i="0" kern="1200" spc="10" baseline="0" dirty="0" smtClean="0">
                <a:solidFill>
                  <a:srgbClr val="143350"/>
                </a:solidFill>
                <a:latin typeface="Arial" panose="020B0604020202020204" pitchFamily="34" charset="0"/>
                <a:cs typeface="Arial" panose="020B0604020202020204" pitchFamily="34" charset="0"/>
              </a:rPr>
              <a:t>2</a:t>
            </a:r>
            <a:r>
              <a:rPr lang="fr-CH" sz="1400" b="1" i="1" kern="1200" spc="30" baseline="0" dirty="0" smtClean="0">
                <a:solidFill>
                  <a:srgbClr val="143350"/>
                </a:solidFill>
                <a:latin typeface="Arial" panose="020B0604020202020204" pitchFamily="34" charset="0"/>
                <a:cs typeface="Arial" panose="020B0604020202020204" pitchFamily="34" charset="0"/>
              </a:rPr>
              <a:t>S</a:t>
            </a:r>
            <a:r>
              <a:rPr lang="fr-CH" sz="1400" b="1" kern="1200" spc="0" baseline="0" dirty="0" smtClean="0">
                <a:solidFill>
                  <a:srgbClr val="143350"/>
                </a:solidFill>
                <a:latin typeface="Arial" panose="020B0604020202020204" pitchFamily="34" charset="0"/>
                <a:cs typeface="Arial" panose="020B0604020202020204" pitchFamily="34" charset="0"/>
              </a:rPr>
              <a:t>ocialWork</a:t>
            </a:r>
            <a:endParaRPr lang="fr-CH" sz="1400" b="1" kern="1200" spc="0" baseline="0" dirty="0">
              <a:solidFill>
                <a:srgbClr val="143350"/>
              </a:solidFill>
              <a:latin typeface="Arial" panose="020B0604020202020204" pitchFamily="34" charset="0"/>
              <a:cs typeface="Arial" panose="020B0604020202020204" pitchFamily="34" charset="0"/>
            </a:endParaRPr>
          </a:p>
        </p:txBody>
      </p:sp>
      <p:pic>
        <p:nvPicPr>
          <p:cNvPr id="21" name="Image 2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19362" y="6060497"/>
            <a:ext cx="1410452" cy="797503"/>
          </a:xfrm>
          <a:prstGeom prst="rect">
            <a:avLst/>
          </a:prstGeom>
        </p:spPr>
      </p:pic>
    </p:spTree>
    <p:extLst>
      <p:ext uri="{BB962C8B-B14F-4D97-AF65-F5344CB8AC3E}">
        <p14:creationId xmlns:p14="http://schemas.microsoft.com/office/powerpoint/2010/main" val="2657688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52250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smtClean="0"/>
              <a:t>Modifiez le style du titre</a:t>
            </a:r>
            <a:endParaRPr lang="fr-CH" dirty="0"/>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smtClean="0"/>
              <a:t>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H" dirty="0"/>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BF9F181-6897-4510-9E4F-11A4BC6BDC48}" type="datetime1">
              <a:rPr lang="fr-CH" smtClean="0"/>
              <a:t>12.04.2018</a:t>
            </a:fld>
            <a:endParaRPr lang="fr-CH"/>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r>
              <a:rPr lang="fr-CH" smtClean="0"/>
              <a:t>rencontre Artias - 25.08.2017</a:t>
            </a:r>
            <a:endParaRPr lang="fr-CH"/>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01A01E0D-BF29-4629-A93C-D5D24873B420}" type="slidenum">
              <a:rPr lang="fr-CH" smtClean="0"/>
              <a:pPr/>
              <a:t>‹N°›</a:t>
            </a:fld>
            <a:endParaRPr lang="fr-CH"/>
          </a:p>
        </p:txBody>
      </p:sp>
    </p:spTree>
    <p:extLst>
      <p:ext uri="{BB962C8B-B14F-4D97-AF65-F5344CB8AC3E}">
        <p14:creationId xmlns:p14="http://schemas.microsoft.com/office/powerpoint/2010/main" val="1246162781"/>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 id="2147483657" r:id="rId4"/>
    <p:sldLayoutId id="2147483651" r:id="rId5"/>
  </p:sldLayoutIdLst>
  <p:hf sldNum="0" hd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229769"/>
            <a:ext cx="9144000" cy="2041217"/>
          </a:xfrm>
        </p:spPr>
        <p:txBody>
          <a:bodyPr anchor="ctr">
            <a:normAutofit/>
          </a:bodyPr>
          <a:lstStyle/>
          <a:p>
            <a:r>
              <a:rPr lang="fr-CH" dirty="0" smtClean="0"/>
              <a:t>Career2</a:t>
            </a:r>
            <a:r>
              <a:rPr lang="fr-CH" i="1" dirty="0" smtClean="0"/>
              <a:t>S</a:t>
            </a:r>
            <a:r>
              <a:rPr lang="fr-CH" dirty="0" smtClean="0"/>
              <a:t>ocialWork</a:t>
            </a:r>
            <a:endParaRPr lang="fr-CH" dirty="0"/>
          </a:p>
        </p:txBody>
      </p:sp>
      <p:sp>
        <p:nvSpPr>
          <p:cNvPr id="3" name="Sous-titre 2"/>
          <p:cNvSpPr>
            <a:spLocks noGrp="1"/>
          </p:cNvSpPr>
          <p:nvPr>
            <p:ph type="subTitle" idx="1"/>
          </p:nvPr>
        </p:nvSpPr>
        <p:spPr>
          <a:xfrm>
            <a:off x="1523999" y="5003642"/>
            <a:ext cx="9629553" cy="705134"/>
          </a:xfrm>
        </p:spPr>
        <p:txBody>
          <a:bodyPr>
            <a:normAutofit/>
          </a:bodyPr>
          <a:lstStyle/>
          <a:p>
            <a:r>
              <a:rPr lang="fr-CH" dirty="0" smtClean="0"/>
              <a:t>Evelyne </a:t>
            </a:r>
            <a:r>
              <a:rPr lang="fr-CH" dirty="0" err="1" smtClean="0"/>
              <a:t>Thönnissen</a:t>
            </a:r>
            <a:r>
              <a:rPr lang="fr-CH" dirty="0" smtClean="0"/>
              <a:t> Chase </a:t>
            </a:r>
            <a:r>
              <a:rPr lang="fr-CH" dirty="0" err="1" smtClean="0"/>
              <a:t>und</a:t>
            </a:r>
            <a:r>
              <a:rPr lang="fr-CH" dirty="0" smtClean="0"/>
              <a:t> Olivier Grand, Co-</a:t>
            </a:r>
            <a:r>
              <a:rPr lang="fr-CH" dirty="0" err="1" smtClean="0"/>
              <a:t>Projektleitung</a:t>
            </a:r>
            <a:endParaRPr lang="fr-CH" dirty="0"/>
          </a:p>
        </p:txBody>
      </p:sp>
    </p:spTree>
    <p:extLst>
      <p:ext uri="{BB962C8B-B14F-4D97-AF65-F5344CB8AC3E}">
        <p14:creationId xmlns:p14="http://schemas.microsoft.com/office/powerpoint/2010/main" val="2791111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800" y="1616400"/>
            <a:ext cx="10706100" cy="3748272"/>
          </a:xfrm>
        </p:spPr>
        <p:txBody>
          <a:bodyPr>
            <a:normAutofit/>
          </a:bodyPr>
          <a:lstStyle/>
          <a:p>
            <a:pPr>
              <a:lnSpc>
                <a:spcPct val="120000"/>
              </a:lnSpc>
              <a:spcBef>
                <a:spcPts val="600"/>
              </a:spcBef>
            </a:pPr>
            <a:r>
              <a:rPr lang="de-CH" sz="2600" b="1" dirty="0" smtClean="0"/>
              <a:t>Fachkompetenzen</a:t>
            </a:r>
            <a:r>
              <a:rPr lang="de-CH" sz="2600" dirty="0" smtClean="0"/>
              <a:t> </a:t>
            </a:r>
            <a:endParaRPr lang="de-CH" sz="2600" dirty="0"/>
          </a:p>
          <a:p>
            <a:pPr marL="0" indent="266700">
              <a:lnSpc>
                <a:spcPct val="120000"/>
              </a:lnSpc>
              <a:spcBef>
                <a:spcPts val="600"/>
              </a:spcBef>
              <a:buNone/>
            </a:pPr>
            <a:r>
              <a:rPr lang="de-CH" sz="2600" dirty="0"/>
              <a:t>i</a:t>
            </a:r>
            <a:r>
              <a:rPr lang="de-CH" sz="2600" dirty="0" smtClean="0"/>
              <a:t>n Lehre, Forschung, Dienstleistung und Weiterbildung</a:t>
            </a:r>
            <a:endParaRPr lang="de-CH" sz="2600" dirty="0" smtClean="0">
              <a:solidFill>
                <a:schemeClr val="accent5">
                  <a:lumMod val="75000"/>
                </a:schemeClr>
              </a:solidFill>
            </a:endParaRPr>
          </a:p>
          <a:p>
            <a:pPr>
              <a:lnSpc>
                <a:spcPct val="120000"/>
              </a:lnSpc>
              <a:spcBef>
                <a:spcPts val="600"/>
              </a:spcBef>
            </a:pPr>
            <a:r>
              <a:rPr lang="de-CH" sz="2600" b="1" dirty="0" smtClean="0"/>
              <a:t>Bereichsübergreifende Kompetenzen </a:t>
            </a:r>
            <a:endParaRPr lang="de-CH" sz="2600" dirty="0"/>
          </a:p>
          <a:p>
            <a:pPr marL="266700" indent="0">
              <a:lnSpc>
                <a:spcPct val="120000"/>
              </a:lnSpc>
              <a:spcBef>
                <a:spcPts val="600"/>
              </a:spcBef>
              <a:buNone/>
            </a:pPr>
            <a:r>
              <a:rPr lang="de-CH" sz="2600" dirty="0" smtClean="0"/>
              <a:t>in Bezug auf die Praxis der Sozialen Arbeit sowie transversale Kompetenzen</a:t>
            </a:r>
          </a:p>
          <a:p>
            <a:pPr>
              <a:lnSpc>
                <a:spcPct val="120000"/>
              </a:lnSpc>
              <a:spcBef>
                <a:spcPts val="600"/>
              </a:spcBef>
            </a:pPr>
            <a:r>
              <a:rPr lang="de-CH" sz="2600" b="1" dirty="0" smtClean="0"/>
              <a:t>Ausserfachliche Kompetenzen </a:t>
            </a:r>
            <a:r>
              <a:rPr lang="de-CH" sz="2600" dirty="0" smtClean="0"/>
              <a:t>wie Leitungskompetenzen, Sozialkompetenzen und Selbstkompetenzen</a:t>
            </a:r>
            <a:endParaRPr lang="fr-CH" sz="2600" dirty="0"/>
          </a:p>
        </p:txBody>
      </p:sp>
      <p:sp>
        <p:nvSpPr>
          <p:cNvPr id="5" name="Titre 1"/>
          <p:cNvSpPr>
            <a:spLocks noGrp="1"/>
          </p:cNvSpPr>
          <p:nvPr>
            <p:ph type="title"/>
          </p:nvPr>
        </p:nvSpPr>
        <p:spPr>
          <a:xfrm>
            <a:off x="838200" y="643504"/>
            <a:ext cx="10515600" cy="685165"/>
          </a:xfrm>
        </p:spPr>
        <p:txBody>
          <a:bodyPr/>
          <a:lstStyle/>
          <a:p>
            <a:r>
              <a:rPr lang="fr-CH" dirty="0"/>
              <a:t>4</a:t>
            </a:r>
            <a:r>
              <a:rPr lang="fr-CH" dirty="0" smtClean="0"/>
              <a:t>. </a:t>
            </a:r>
            <a:r>
              <a:rPr lang="fr-CH" dirty="0" err="1" smtClean="0"/>
              <a:t>Doppeltes</a:t>
            </a:r>
            <a:r>
              <a:rPr lang="fr-CH" dirty="0" smtClean="0"/>
              <a:t> </a:t>
            </a:r>
            <a:r>
              <a:rPr lang="fr-CH" dirty="0" err="1" smtClean="0"/>
              <a:t>Kompetenzprofil</a:t>
            </a:r>
            <a:endParaRPr lang="fr-CH" dirty="0"/>
          </a:p>
        </p:txBody>
      </p:sp>
    </p:spTree>
    <p:extLst>
      <p:ext uri="{BB962C8B-B14F-4D97-AF65-F5344CB8AC3E}">
        <p14:creationId xmlns:p14="http://schemas.microsoft.com/office/powerpoint/2010/main" val="999725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t>5</a:t>
            </a:r>
            <a:r>
              <a:rPr lang="fr-CH" dirty="0" smtClean="0"/>
              <a:t>. </a:t>
            </a:r>
            <a:r>
              <a:rPr lang="fr-CH" dirty="0" err="1" smtClean="0"/>
              <a:t>Immersionsprogramm</a:t>
            </a:r>
            <a:endParaRPr lang="fr-CH" dirty="0">
              <a:solidFill>
                <a:srgbClr val="FF0000"/>
              </a:solidFill>
            </a:endParaRPr>
          </a:p>
        </p:txBody>
      </p:sp>
      <p:sp>
        <p:nvSpPr>
          <p:cNvPr id="3" name="Espace réservé du contenu 2"/>
          <p:cNvSpPr>
            <a:spLocks noGrp="1"/>
          </p:cNvSpPr>
          <p:nvPr>
            <p:ph idx="1"/>
          </p:nvPr>
        </p:nvSpPr>
        <p:spPr/>
        <p:txBody>
          <a:bodyPr>
            <a:normAutofit lnSpcReduction="10000"/>
          </a:bodyPr>
          <a:lstStyle/>
          <a:p>
            <a:pPr>
              <a:lnSpc>
                <a:spcPct val="130000"/>
              </a:lnSpc>
              <a:spcBef>
                <a:spcPts val="600"/>
              </a:spcBef>
            </a:pPr>
            <a:r>
              <a:rPr lang="de-CH" dirty="0" smtClean="0"/>
              <a:t>Das Immersionsprogramm wurde in Zusammenarbeit mit den beteiligten Fachhochschulen sowie Organisationen der Praxis besprochen </a:t>
            </a:r>
          </a:p>
          <a:p>
            <a:pPr marL="0" indent="266700">
              <a:lnSpc>
                <a:spcPct val="130000"/>
              </a:lnSpc>
              <a:spcBef>
                <a:spcPts val="600"/>
              </a:spcBef>
              <a:buNone/>
            </a:pPr>
            <a:r>
              <a:rPr lang="de-CH" dirty="0" smtClean="0"/>
              <a:t>(April und November 2017)</a:t>
            </a:r>
          </a:p>
          <a:p>
            <a:pPr>
              <a:lnSpc>
                <a:spcPct val="130000"/>
              </a:lnSpc>
              <a:spcBef>
                <a:spcPts val="600"/>
              </a:spcBef>
            </a:pPr>
            <a:r>
              <a:rPr lang="de-CH" dirty="0" smtClean="0"/>
              <a:t>Eine AG mit Vertretern und Vertreterinnen der beteiligten Fachhochschulen und Organisationen der Praxis hat 3 mal getagt (zwischen September und November 2017)</a:t>
            </a:r>
          </a:p>
          <a:p>
            <a:pPr marL="0" indent="0">
              <a:lnSpc>
                <a:spcPct val="130000"/>
              </a:lnSpc>
              <a:spcBef>
                <a:spcPts val="600"/>
              </a:spcBef>
              <a:buNone/>
            </a:pPr>
            <a:endParaRPr lang="fr-CH" b="1" dirty="0" smtClean="0"/>
          </a:p>
          <a:p>
            <a:endParaRPr lang="fr-CH" dirty="0"/>
          </a:p>
        </p:txBody>
      </p:sp>
    </p:spTree>
    <p:extLst>
      <p:ext uri="{BB962C8B-B14F-4D97-AF65-F5344CB8AC3E}">
        <p14:creationId xmlns:p14="http://schemas.microsoft.com/office/powerpoint/2010/main" val="37838306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CH" dirty="0"/>
              <a:t>5</a:t>
            </a:r>
            <a:r>
              <a:rPr lang="fr-CH" dirty="0" smtClean="0"/>
              <a:t>. </a:t>
            </a:r>
            <a:r>
              <a:rPr lang="fr-CH" dirty="0" err="1" smtClean="0"/>
              <a:t>Immersionsprogramm</a:t>
            </a:r>
            <a:endParaRPr lang="fr-CH" dirty="0"/>
          </a:p>
        </p:txBody>
      </p:sp>
      <p:sp>
        <p:nvSpPr>
          <p:cNvPr id="3" name="Inhaltsplatzhalter 2"/>
          <p:cNvSpPr>
            <a:spLocks noGrp="1"/>
          </p:cNvSpPr>
          <p:nvPr>
            <p:ph idx="1"/>
          </p:nvPr>
        </p:nvSpPr>
        <p:spPr>
          <a:xfrm>
            <a:off x="838200" y="1614671"/>
            <a:ext cx="10515600" cy="4870535"/>
          </a:xfrm>
        </p:spPr>
        <p:txBody>
          <a:bodyPr>
            <a:normAutofit/>
          </a:bodyPr>
          <a:lstStyle/>
          <a:p>
            <a:pPr>
              <a:lnSpc>
                <a:spcPct val="130000"/>
              </a:lnSpc>
              <a:spcBef>
                <a:spcPts val="600"/>
              </a:spcBef>
            </a:pPr>
            <a:r>
              <a:rPr lang="de-CH" sz="2600" dirty="0" smtClean="0"/>
              <a:t>Be</a:t>
            </a:r>
            <a:r>
              <a:rPr lang="de-CH" dirty="0" smtClean="0"/>
              <a:t>fragung </a:t>
            </a:r>
            <a:r>
              <a:rPr lang="de-CH" dirty="0"/>
              <a:t>der beteiligten Fachhochschulen sowie der Organisationen der </a:t>
            </a:r>
            <a:r>
              <a:rPr lang="de-CH" dirty="0" smtClean="0"/>
              <a:t>Praxis </a:t>
            </a:r>
            <a:r>
              <a:rPr lang="de-CH" dirty="0"/>
              <a:t>(Januar – Februar 2018</a:t>
            </a:r>
            <a:r>
              <a:rPr lang="de-CH" dirty="0" smtClean="0"/>
              <a:t>)</a:t>
            </a:r>
            <a:endParaRPr lang="fr-CH" dirty="0"/>
          </a:p>
          <a:p>
            <a:pPr>
              <a:lnSpc>
                <a:spcPct val="130000"/>
              </a:lnSpc>
              <a:spcBef>
                <a:spcPts val="600"/>
              </a:spcBef>
            </a:pPr>
            <a:r>
              <a:rPr lang="de-CH" dirty="0"/>
              <a:t>8 Organisationen der Praxis und 4 Direktionen der Fachhochschulen haben an dieser Befragung </a:t>
            </a:r>
            <a:r>
              <a:rPr lang="de-CH" dirty="0" smtClean="0"/>
              <a:t>teilgenommen : </a:t>
            </a:r>
            <a:r>
              <a:rPr lang="de-CH" sz="2400" i="1" dirty="0" smtClean="0"/>
              <a:t>‘</a:t>
            </a:r>
            <a:r>
              <a:rPr lang="de-CH" sz="2400" i="1" dirty="0" smtClean="0"/>
              <a:t>Im </a:t>
            </a:r>
            <a:r>
              <a:rPr lang="de-CH" sz="2400" i="1" dirty="0"/>
              <a:t>Allgemeinen wurde das Projekt von den Organisationen der Praxis gutgeheissen. Es wird darin die Möglichkeit einer engeren Zusammenarbeit zwischen Fachhochschulen und den Praxisfeldern hervorgehoben sowie eine stärkere Verbindung von Theorie und Praxis.’</a:t>
            </a:r>
            <a:endParaRPr lang="fr-CH" sz="2400" i="1" dirty="0"/>
          </a:p>
          <a:p>
            <a:endParaRPr lang="fr-CH" dirty="0"/>
          </a:p>
        </p:txBody>
      </p:sp>
    </p:spTree>
    <p:extLst>
      <p:ext uri="{BB962C8B-B14F-4D97-AF65-F5344CB8AC3E}">
        <p14:creationId xmlns:p14="http://schemas.microsoft.com/office/powerpoint/2010/main" val="1098425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5</a:t>
            </a:r>
            <a:r>
              <a:rPr lang="de-CH" dirty="0" smtClean="0"/>
              <a:t>. Immersionsprogramm</a:t>
            </a:r>
            <a:endParaRPr lang="fr-CH" dirty="0"/>
          </a:p>
        </p:txBody>
      </p:sp>
      <p:sp>
        <p:nvSpPr>
          <p:cNvPr id="3" name="Inhaltsplatzhalter 2"/>
          <p:cNvSpPr>
            <a:spLocks noGrp="1"/>
          </p:cNvSpPr>
          <p:nvPr>
            <p:ph idx="1"/>
          </p:nvPr>
        </p:nvSpPr>
        <p:spPr>
          <a:xfrm>
            <a:off x="838200" y="1614671"/>
            <a:ext cx="10515600" cy="4293759"/>
          </a:xfrm>
        </p:spPr>
        <p:txBody>
          <a:bodyPr>
            <a:noAutofit/>
          </a:bodyPr>
          <a:lstStyle/>
          <a:p>
            <a:pPr marL="0" indent="0">
              <a:lnSpc>
                <a:spcPct val="110000"/>
              </a:lnSpc>
              <a:spcBef>
                <a:spcPts val="600"/>
              </a:spcBef>
              <a:buNone/>
            </a:pPr>
            <a:r>
              <a:rPr lang="de-CH" sz="2600" b="1" dirty="0" smtClean="0"/>
              <a:t>Aktueller Stand:</a:t>
            </a:r>
          </a:p>
          <a:p>
            <a:pPr>
              <a:lnSpc>
                <a:spcPct val="110000"/>
              </a:lnSpc>
              <a:spcBef>
                <a:spcPts val="600"/>
              </a:spcBef>
            </a:pPr>
            <a:r>
              <a:rPr lang="de-CH" sz="2600" dirty="0" smtClean="0"/>
              <a:t>Von </a:t>
            </a:r>
            <a:r>
              <a:rPr lang="de-CH" sz="2600" b="1" dirty="0" err="1"/>
              <a:t>s</a:t>
            </a:r>
            <a:r>
              <a:rPr lang="de-CH" sz="2600" b="1" dirty="0" err="1" smtClean="0"/>
              <a:t>wissuniversities</a:t>
            </a:r>
            <a:r>
              <a:rPr lang="de-CH" sz="2600" b="1" dirty="0" smtClean="0"/>
              <a:t> finanziertes Immersionsprogramm</a:t>
            </a:r>
            <a:r>
              <a:rPr lang="de-CH" sz="2600" dirty="0" smtClean="0"/>
              <a:t>: </a:t>
            </a:r>
            <a:r>
              <a:rPr lang="de-CH" sz="2600" dirty="0" smtClean="0"/>
              <a:t>Fachhochschule -&gt;</a:t>
            </a:r>
            <a:r>
              <a:rPr lang="de-CH" sz="2600" dirty="0" smtClean="0">
                <a:ln w="0"/>
                <a:effectLst>
                  <a:outerShdw blurRad="38100" dist="19050" dir="2700000" algn="tl" rotWithShape="0">
                    <a:schemeClr val="dk1">
                      <a:alpha val="40000"/>
                    </a:schemeClr>
                  </a:outerShdw>
                </a:effectLst>
              </a:rPr>
              <a:t> </a:t>
            </a:r>
            <a:r>
              <a:rPr lang="de-CH" sz="2600" dirty="0" smtClean="0"/>
              <a:t>Praxis</a:t>
            </a:r>
            <a:r>
              <a:rPr lang="de-CH" sz="2600" dirty="0" smtClean="0"/>
              <a:t/>
            </a:r>
            <a:br>
              <a:rPr lang="de-CH" sz="2600" dirty="0" smtClean="0"/>
            </a:br>
            <a:r>
              <a:rPr lang="de-CH" sz="2600" dirty="0" smtClean="0"/>
              <a:t>Startklar</a:t>
            </a:r>
          </a:p>
          <a:p>
            <a:pPr>
              <a:lnSpc>
                <a:spcPct val="110000"/>
              </a:lnSpc>
              <a:spcBef>
                <a:spcPts val="600"/>
              </a:spcBef>
            </a:pPr>
            <a:r>
              <a:rPr lang="de-CH" sz="2600" b="1" dirty="0" smtClean="0"/>
              <a:t>Drittmittelfinanzierte </a:t>
            </a:r>
            <a:r>
              <a:rPr lang="de-CH" sz="2600" b="1" dirty="0" smtClean="0"/>
              <a:t>Immersionsprogramm</a:t>
            </a:r>
            <a:r>
              <a:rPr lang="de-CH" sz="2600" dirty="0" smtClean="0"/>
              <a:t>:  </a:t>
            </a:r>
          </a:p>
          <a:p>
            <a:pPr marL="0" indent="266700">
              <a:lnSpc>
                <a:spcPct val="110000"/>
              </a:lnSpc>
              <a:spcBef>
                <a:spcPts val="600"/>
              </a:spcBef>
              <a:buNone/>
            </a:pPr>
            <a:r>
              <a:rPr lang="de-CH" sz="2600" dirty="0" smtClean="0"/>
              <a:t>Praxis </a:t>
            </a:r>
            <a:r>
              <a:rPr lang="de-CH" sz="2600" dirty="0" smtClean="0"/>
              <a:t>-&gt; Fachhochschule</a:t>
            </a:r>
            <a:endParaRPr lang="de-CH" sz="2600" dirty="0" smtClean="0"/>
          </a:p>
          <a:p>
            <a:pPr marL="266700" indent="0">
              <a:lnSpc>
                <a:spcPct val="110000"/>
              </a:lnSpc>
              <a:spcBef>
                <a:spcPts val="600"/>
              </a:spcBef>
              <a:buNone/>
            </a:pPr>
            <a:r>
              <a:rPr lang="de-CH" sz="2600" dirty="0" smtClean="0"/>
              <a:t>Bildung AG mit Vertretern und Vertreterinnen der Forschung der FH – Start der Diskussion im Workshop 2</a:t>
            </a:r>
            <a:endParaRPr lang="fr-CH" sz="2600" dirty="0"/>
          </a:p>
        </p:txBody>
      </p:sp>
    </p:spTree>
    <p:extLst>
      <p:ext uri="{BB962C8B-B14F-4D97-AF65-F5344CB8AC3E}">
        <p14:creationId xmlns:p14="http://schemas.microsoft.com/office/powerpoint/2010/main" val="9203282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t>5</a:t>
            </a:r>
            <a:r>
              <a:rPr lang="fr-CH" dirty="0" smtClean="0"/>
              <a:t>. </a:t>
            </a:r>
            <a:r>
              <a:rPr lang="fr-CH" dirty="0" err="1" smtClean="0"/>
              <a:t>Immersionsprogramm</a:t>
            </a:r>
            <a:r>
              <a:rPr lang="fr-CH" dirty="0" smtClean="0"/>
              <a:t> FH </a:t>
            </a:r>
            <a:r>
              <a:rPr lang="fr-CH" dirty="0" smtClean="0"/>
              <a:t>-&gt; </a:t>
            </a:r>
            <a:r>
              <a:rPr lang="fr-CH" dirty="0" smtClean="0"/>
              <a:t>Praxis</a:t>
            </a:r>
            <a:endParaRPr lang="fr-CH" dirty="0"/>
          </a:p>
        </p:txBody>
      </p:sp>
      <p:sp>
        <p:nvSpPr>
          <p:cNvPr id="3" name="Espace réservé du contenu 2"/>
          <p:cNvSpPr>
            <a:spLocks noGrp="1"/>
          </p:cNvSpPr>
          <p:nvPr>
            <p:ph idx="1"/>
          </p:nvPr>
        </p:nvSpPr>
        <p:spPr>
          <a:xfrm>
            <a:off x="838200" y="1614671"/>
            <a:ext cx="10515600" cy="4926805"/>
          </a:xfrm>
        </p:spPr>
        <p:txBody>
          <a:bodyPr>
            <a:normAutofit fontScale="92500" lnSpcReduction="20000"/>
          </a:bodyPr>
          <a:lstStyle/>
          <a:p>
            <a:pPr>
              <a:lnSpc>
                <a:spcPct val="140000"/>
              </a:lnSpc>
            </a:pPr>
            <a:r>
              <a:rPr lang="fr-CH" b="1" dirty="0" err="1" smtClean="0"/>
              <a:t>Zielpublikum</a:t>
            </a:r>
            <a:r>
              <a:rPr lang="fr-CH" b="1" dirty="0" smtClean="0"/>
              <a:t>: </a:t>
            </a:r>
            <a:r>
              <a:rPr lang="fr-CH" dirty="0" err="1" smtClean="0"/>
              <a:t>akademisches</a:t>
            </a:r>
            <a:r>
              <a:rPr lang="fr-CH" dirty="0" smtClean="0"/>
              <a:t> </a:t>
            </a:r>
            <a:r>
              <a:rPr lang="fr-CH" dirty="0" err="1" smtClean="0"/>
              <a:t>Personal</a:t>
            </a:r>
            <a:r>
              <a:rPr lang="fr-CH" dirty="0" smtClean="0"/>
              <a:t> (</a:t>
            </a:r>
            <a:r>
              <a:rPr lang="fr-CH" dirty="0" err="1" smtClean="0"/>
              <a:t>Lehre</a:t>
            </a:r>
            <a:r>
              <a:rPr lang="fr-CH" dirty="0" smtClean="0"/>
              <a:t> </a:t>
            </a:r>
            <a:r>
              <a:rPr lang="fr-CH" dirty="0" err="1" smtClean="0"/>
              <a:t>und</a:t>
            </a:r>
            <a:r>
              <a:rPr lang="fr-CH" dirty="0" smtClean="0"/>
              <a:t> </a:t>
            </a:r>
            <a:r>
              <a:rPr lang="fr-CH" dirty="0" err="1" smtClean="0"/>
              <a:t>Forschung</a:t>
            </a:r>
            <a:r>
              <a:rPr lang="fr-CH" dirty="0" smtClean="0"/>
              <a:t>) der </a:t>
            </a:r>
            <a:r>
              <a:rPr lang="fr-CH" dirty="0" err="1" smtClean="0"/>
              <a:t>Fachhochschulen</a:t>
            </a:r>
            <a:r>
              <a:rPr lang="fr-CH" dirty="0" smtClean="0"/>
              <a:t>, </a:t>
            </a:r>
            <a:r>
              <a:rPr lang="fr-CH" dirty="0" err="1" smtClean="0"/>
              <a:t>Soziale</a:t>
            </a:r>
            <a:r>
              <a:rPr lang="fr-CH" dirty="0" smtClean="0"/>
              <a:t> </a:t>
            </a:r>
            <a:r>
              <a:rPr lang="fr-CH" dirty="0" err="1" smtClean="0"/>
              <a:t>Arbeit</a:t>
            </a:r>
            <a:endParaRPr lang="fr-CH" dirty="0"/>
          </a:p>
          <a:p>
            <a:pPr>
              <a:lnSpc>
                <a:spcPct val="140000"/>
              </a:lnSpc>
            </a:pPr>
            <a:r>
              <a:rPr lang="fr-CH" b="1" dirty="0" smtClean="0"/>
              <a:t>Art der Immersion:</a:t>
            </a:r>
            <a:r>
              <a:rPr lang="fr-CH" dirty="0" smtClean="0"/>
              <a:t> </a:t>
            </a:r>
            <a:r>
              <a:rPr lang="fr-CH" dirty="0" err="1" smtClean="0"/>
              <a:t>Erfahrung</a:t>
            </a:r>
            <a:r>
              <a:rPr lang="fr-CH" dirty="0" smtClean="0"/>
              <a:t> in </a:t>
            </a:r>
            <a:r>
              <a:rPr lang="fr-CH" dirty="0" err="1" smtClean="0"/>
              <a:t>Institutionen</a:t>
            </a:r>
            <a:r>
              <a:rPr lang="fr-CH" dirty="0" smtClean="0"/>
              <a:t> der </a:t>
            </a:r>
            <a:r>
              <a:rPr lang="fr-CH" dirty="0" err="1" smtClean="0"/>
              <a:t>sozialen</a:t>
            </a:r>
            <a:r>
              <a:rPr lang="fr-CH" dirty="0" smtClean="0"/>
              <a:t> </a:t>
            </a:r>
            <a:r>
              <a:rPr lang="fr-CH" dirty="0" err="1" smtClean="0"/>
              <a:t>Arbeit</a:t>
            </a:r>
            <a:r>
              <a:rPr lang="fr-CH" dirty="0" smtClean="0"/>
              <a:t>, mit </a:t>
            </a:r>
            <a:r>
              <a:rPr lang="fr-CH" dirty="0" err="1" smtClean="0"/>
              <a:t>oder</a:t>
            </a:r>
            <a:r>
              <a:rPr lang="fr-CH" dirty="0" smtClean="0"/>
              <a:t> </a:t>
            </a:r>
            <a:r>
              <a:rPr lang="fr-CH" dirty="0" err="1" smtClean="0"/>
              <a:t>ohne</a:t>
            </a:r>
            <a:r>
              <a:rPr lang="fr-CH" dirty="0" smtClean="0"/>
              <a:t> </a:t>
            </a:r>
            <a:r>
              <a:rPr lang="fr-CH" dirty="0" err="1" smtClean="0"/>
              <a:t>direkte</a:t>
            </a:r>
            <a:r>
              <a:rPr lang="fr-CH" dirty="0" smtClean="0"/>
              <a:t> </a:t>
            </a:r>
            <a:r>
              <a:rPr lang="fr-CH" dirty="0" err="1" smtClean="0"/>
              <a:t>Klientenarbeit</a:t>
            </a:r>
            <a:endParaRPr lang="fr-CH" dirty="0"/>
          </a:p>
          <a:p>
            <a:pPr>
              <a:lnSpc>
                <a:spcPct val="140000"/>
              </a:lnSpc>
            </a:pPr>
            <a:r>
              <a:rPr lang="fr-CH" b="1" dirty="0" err="1" smtClean="0"/>
              <a:t>Dauer</a:t>
            </a:r>
            <a:r>
              <a:rPr lang="fr-CH" b="1" dirty="0" smtClean="0"/>
              <a:t>:</a:t>
            </a:r>
            <a:r>
              <a:rPr lang="fr-CH" dirty="0" smtClean="0"/>
              <a:t> </a:t>
            </a:r>
            <a:r>
              <a:rPr lang="fr-CH" dirty="0" err="1" smtClean="0"/>
              <a:t>einige</a:t>
            </a:r>
            <a:r>
              <a:rPr lang="fr-CH" dirty="0" smtClean="0"/>
              <a:t> </a:t>
            </a:r>
            <a:r>
              <a:rPr lang="fr-CH" dirty="0" err="1" smtClean="0"/>
              <a:t>Wochen</a:t>
            </a:r>
            <a:r>
              <a:rPr lang="fr-CH" dirty="0" smtClean="0"/>
              <a:t> bis 24 </a:t>
            </a:r>
            <a:r>
              <a:rPr lang="fr-CH" dirty="0" err="1" smtClean="0"/>
              <a:t>Monate</a:t>
            </a:r>
            <a:r>
              <a:rPr lang="fr-CH" dirty="0" smtClean="0"/>
              <a:t>, </a:t>
            </a:r>
            <a:r>
              <a:rPr lang="fr-CH" dirty="0" err="1" smtClean="0"/>
              <a:t>Vollzeit</a:t>
            </a:r>
            <a:r>
              <a:rPr lang="fr-CH" dirty="0" smtClean="0"/>
              <a:t> </a:t>
            </a:r>
            <a:r>
              <a:rPr lang="fr-CH" dirty="0" err="1" smtClean="0"/>
              <a:t>oder</a:t>
            </a:r>
            <a:r>
              <a:rPr lang="fr-CH" dirty="0" smtClean="0"/>
              <a:t> </a:t>
            </a:r>
            <a:r>
              <a:rPr lang="fr-CH" dirty="0" err="1" smtClean="0"/>
              <a:t>Teilzeit</a:t>
            </a:r>
            <a:endParaRPr lang="fr-CH" dirty="0" smtClean="0"/>
          </a:p>
          <a:p>
            <a:pPr>
              <a:lnSpc>
                <a:spcPct val="140000"/>
              </a:lnSpc>
            </a:pPr>
            <a:r>
              <a:rPr lang="fr-CH" b="1" dirty="0" err="1" smtClean="0"/>
              <a:t>Ergebnisse</a:t>
            </a:r>
            <a:r>
              <a:rPr lang="fr-CH" b="1" dirty="0" smtClean="0"/>
              <a:t>:</a:t>
            </a:r>
            <a:r>
              <a:rPr lang="fr-CH" dirty="0" smtClean="0"/>
              <a:t> die Praxis der </a:t>
            </a:r>
            <a:r>
              <a:rPr lang="fr-CH" dirty="0" err="1" smtClean="0"/>
              <a:t>Sozialen</a:t>
            </a:r>
            <a:r>
              <a:rPr lang="fr-CH" dirty="0" smtClean="0"/>
              <a:t> </a:t>
            </a:r>
            <a:r>
              <a:rPr lang="fr-CH" dirty="0" err="1" smtClean="0"/>
              <a:t>Arbeit</a:t>
            </a:r>
            <a:r>
              <a:rPr lang="fr-CH" dirty="0" smtClean="0"/>
              <a:t> </a:t>
            </a:r>
            <a:r>
              <a:rPr lang="fr-CH" dirty="0" err="1" smtClean="0"/>
              <a:t>durch</a:t>
            </a:r>
            <a:r>
              <a:rPr lang="fr-CH" dirty="0" smtClean="0"/>
              <a:t> </a:t>
            </a:r>
            <a:r>
              <a:rPr lang="fr-CH" dirty="0" err="1" smtClean="0"/>
              <a:t>Erfahrung</a:t>
            </a:r>
            <a:r>
              <a:rPr lang="fr-CH" dirty="0" smtClean="0"/>
              <a:t> </a:t>
            </a:r>
            <a:r>
              <a:rPr lang="fr-CH" dirty="0" err="1" smtClean="0"/>
              <a:t>kennenlernen</a:t>
            </a:r>
            <a:r>
              <a:rPr lang="fr-CH" dirty="0" smtClean="0"/>
              <a:t> </a:t>
            </a:r>
            <a:r>
              <a:rPr lang="fr-CH" dirty="0" err="1" smtClean="0"/>
              <a:t>und</a:t>
            </a:r>
            <a:r>
              <a:rPr lang="fr-CH" dirty="0" smtClean="0"/>
              <a:t> </a:t>
            </a:r>
            <a:r>
              <a:rPr lang="fr-CH" dirty="0" err="1" smtClean="0"/>
              <a:t>das</a:t>
            </a:r>
            <a:r>
              <a:rPr lang="fr-CH" dirty="0" smtClean="0"/>
              <a:t> </a:t>
            </a:r>
            <a:r>
              <a:rPr lang="fr-CH" dirty="0" err="1" smtClean="0"/>
              <a:t>Erlebte</a:t>
            </a:r>
            <a:r>
              <a:rPr lang="fr-CH" dirty="0" smtClean="0"/>
              <a:t> in </a:t>
            </a:r>
            <a:r>
              <a:rPr lang="fr-CH" dirty="0" err="1" smtClean="0"/>
              <a:t>Forschung</a:t>
            </a:r>
            <a:r>
              <a:rPr lang="fr-CH" dirty="0" smtClean="0"/>
              <a:t> </a:t>
            </a:r>
            <a:r>
              <a:rPr lang="fr-CH" dirty="0" err="1" smtClean="0"/>
              <a:t>und</a:t>
            </a:r>
            <a:r>
              <a:rPr lang="fr-CH" dirty="0" smtClean="0"/>
              <a:t> </a:t>
            </a:r>
            <a:r>
              <a:rPr lang="fr-CH" dirty="0" err="1" smtClean="0"/>
              <a:t>Lehre</a:t>
            </a:r>
            <a:r>
              <a:rPr lang="fr-CH" dirty="0" smtClean="0"/>
              <a:t> </a:t>
            </a:r>
            <a:r>
              <a:rPr lang="fr-CH" dirty="0" err="1" smtClean="0"/>
              <a:t>umsetzen</a:t>
            </a:r>
            <a:r>
              <a:rPr lang="fr-CH" dirty="0" smtClean="0"/>
              <a:t>; </a:t>
            </a:r>
            <a:r>
              <a:rPr lang="fr-CH" dirty="0" err="1" smtClean="0"/>
              <a:t>zugleich</a:t>
            </a:r>
            <a:r>
              <a:rPr lang="fr-CH" dirty="0" smtClean="0"/>
              <a:t> </a:t>
            </a:r>
            <a:r>
              <a:rPr lang="fr-CH" dirty="0" err="1" smtClean="0"/>
              <a:t>wird</a:t>
            </a:r>
            <a:r>
              <a:rPr lang="fr-CH" dirty="0" smtClean="0"/>
              <a:t> der </a:t>
            </a:r>
            <a:r>
              <a:rPr lang="fr-CH" dirty="0" err="1" smtClean="0"/>
              <a:t>Praxisorganisation</a:t>
            </a:r>
            <a:r>
              <a:rPr lang="fr-CH" dirty="0" smtClean="0"/>
              <a:t> </a:t>
            </a:r>
            <a:r>
              <a:rPr lang="fr-CH" dirty="0" err="1" smtClean="0"/>
              <a:t>eine</a:t>
            </a:r>
            <a:r>
              <a:rPr lang="fr-CH" dirty="0" smtClean="0"/>
              <a:t> </a:t>
            </a:r>
            <a:r>
              <a:rPr lang="fr-CH" dirty="0" err="1" smtClean="0"/>
              <a:t>spezifische</a:t>
            </a:r>
            <a:r>
              <a:rPr lang="fr-CH" dirty="0" smtClean="0"/>
              <a:t> Expertise </a:t>
            </a:r>
            <a:r>
              <a:rPr lang="fr-CH" dirty="0" err="1" smtClean="0"/>
              <a:t>angeboten</a:t>
            </a:r>
            <a:endParaRPr lang="fr-CH" dirty="0" smtClean="0"/>
          </a:p>
        </p:txBody>
      </p:sp>
    </p:spTree>
    <p:extLst>
      <p:ext uri="{BB962C8B-B14F-4D97-AF65-F5344CB8AC3E}">
        <p14:creationId xmlns:p14="http://schemas.microsoft.com/office/powerpoint/2010/main" val="8640507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t>5. </a:t>
            </a:r>
            <a:r>
              <a:rPr lang="fr-CH" dirty="0" err="1"/>
              <a:t>Immersionsprogramm</a:t>
            </a:r>
            <a:r>
              <a:rPr lang="fr-CH" dirty="0"/>
              <a:t> FH -&gt; Praxis</a:t>
            </a:r>
            <a:endParaRPr lang="fr-CH" dirty="0"/>
          </a:p>
        </p:txBody>
      </p:sp>
      <p:sp>
        <p:nvSpPr>
          <p:cNvPr id="3" name="Espace réservé du contenu 2"/>
          <p:cNvSpPr>
            <a:spLocks noGrp="1"/>
          </p:cNvSpPr>
          <p:nvPr>
            <p:ph idx="1"/>
          </p:nvPr>
        </p:nvSpPr>
        <p:spPr>
          <a:xfrm>
            <a:off x="838200" y="1614671"/>
            <a:ext cx="10515600" cy="4885717"/>
          </a:xfrm>
        </p:spPr>
        <p:txBody>
          <a:bodyPr>
            <a:noAutofit/>
          </a:bodyPr>
          <a:lstStyle/>
          <a:p>
            <a:pPr marL="0" indent="0">
              <a:lnSpc>
                <a:spcPct val="110000"/>
              </a:lnSpc>
              <a:spcBef>
                <a:spcPts val="600"/>
              </a:spcBef>
              <a:buNone/>
            </a:pPr>
            <a:r>
              <a:rPr lang="de-CH" sz="2400" b="1" dirty="0" smtClean="0"/>
              <a:t>Organisatorisches</a:t>
            </a:r>
            <a:endParaRPr lang="fr-CH" sz="2400" b="1" dirty="0" smtClean="0"/>
          </a:p>
          <a:p>
            <a:pPr>
              <a:lnSpc>
                <a:spcPct val="110000"/>
              </a:lnSpc>
              <a:spcBef>
                <a:spcPts val="600"/>
              </a:spcBef>
            </a:pPr>
            <a:r>
              <a:rPr lang="de-CH" sz="2400" dirty="0" smtClean="0"/>
              <a:t>Die oder der Programmteilnehmende (PT) der Fachhochschule, welche/r an einem Immersionsprogramm teilnimmt, bleibt Angestellte/r der Fachhochschule</a:t>
            </a:r>
            <a:endParaRPr lang="fr-CH" sz="2400" dirty="0" smtClean="0"/>
          </a:p>
          <a:p>
            <a:pPr>
              <a:lnSpc>
                <a:spcPct val="110000"/>
              </a:lnSpc>
              <a:spcBef>
                <a:spcPts val="600"/>
              </a:spcBef>
            </a:pPr>
            <a:r>
              <a:rPr lang="de-CH" sz="2400" dirty="0" smtClean="0"/>
              <a:t>Die für die Immersion zurückgesetzte Arbeitszeit wird durch den Arbeitgeber, die Praxisorganisation sowie die Subventionen von </a:t>
            </a:r>
            <a:r>
              <a:rPr lang="de-CH" sz="2400" dirty="0" err="1" smtClean="0"/>
              <a:t>Swissuniversities</a:t>
            </a:r>
            <a:r>
              <a:rPr lang="de-CH" sz="2400" dirty="0" smtClean="0"/>
              <a:t> finanziert</a:t>
            </a:r>
            <a:endParaRPr lang="fr-CH" sz="2400" dirty="0" smtClean="0"/>
          </a:p>
          <a:p>
            <a:pPr>
              <a:lnSpc>
                <a:spcPct val="110000"/>
              </a:lnSpc>
              <a:spcBef>
                <a:spcPts val="600"/>
              </a:spcBef>
            </a:pPr>
            <a:r>
              <a:rPr lang="de-CH" sz="2400" dirty="0" smtClean="0"/>
              <a:t>Die angepassten Leistungen während der Immersion werden in einem Zusatzvertrag oder einer Leistungsvereinbarung geregelt</a:t>
            </a:r>
            <a:endParaRPr lang="fr-CH" sz="2400" dirty="0" smtClean="0"/>
          </a:p>
          <a:p>
            <a:pPr>
              <a:lnSpc>
                <a:spcPct val="110000"/>
              </a:lnSpc>
              <a:spcBef>
                <a:spcPts val="600"/>
              </a:spcBef>
            </a:pPr>
            <a:r>
              <a:rPr lang="de-CH" sz="2400" dirty="0" smtClean="0"/>
              <a:t>Die Subvention von </a:t>
            </a:r>
            <a:r>
              <a:rPr lang="de-CH" sz="2400" dirty="0" err="1" smtClean="0"/>
              <a:t>swissuniversities</a:t>
            </a:r>
            <a:r>
              <a:rPr lang="de-CH" sz="2400" dirty="0" smtClean="0"/>
              <a:t> kann den Betrag von CHF 55’000.- nicht überschreiten</a:t>
            </a:r>
            <a:endParaRPr lang="fr-CH" sz="2400" dirty="0" smtClean="0"/>
          </a:p>
          <a:p>
            <a:pPr lvl="1"/>
            <a:endParaRPr lang="fr-CH" dirty="0"/>
          </a:p>
        </p:txBody>
      </p:sp>
    </p:spTree>
    <p:extLst>
      <p:ext uri="{BB962C8B-B14F-4D97-AF65-F5344CB8AC3E}">
        <p14:creationId xmlns:p14="http://schemas.microsoft.com/office/powerpoint/2010/main" val="8650763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lnSpc>
                <a:spcPct val="120000"/>
              </a:lnSpc>
              <a:buNone/>
            </a:pPr>
            <a:r>
              <a:rPr lang="de-CH" sz="2600" b="1" dirty="0" smtClean="0"/>
              <a:t>Zeitlicher Rahmen</a:t>
            </a:r>
            <a:endParaRPr lang="fr-CH" sz="2600" b="1" dirty="0" smtClean="0"/>
          </a:p>
          <a:p>
            <a:pPr>
              <a:lnSpc>
                <a:spcPct val="120000"/>
              </a:lnSpc>
            </a:pPr>
            <a:r>
              <a:rPr lang="fr-CH" sz="2600" dirty="0" smtClean="0"/>
              <a:t>Ab </a:t>
            </a:r>
            <a:r>
              <a:rPr lang="fr-CH" sz="2600" dirty="0" err="1" smtClean="0"/>
              <a:t>sofort</a:t>
            </a:r>
            <a:r>
              <a:rPr lang="fr-CH" sz="2600" dirty="0" smtClean="0"/>
              <a:t>: </a:t>
            </a:r>
            <a:r>
              <a:rPr lang="fr-CH" sz="2600" dirty="0" err="1" smtClean="0"/>
              <a:t>Aufschalten</a:t>
            </a:r>
            <a:r>
              <a:rPr lang="fr-CH" sz="2600" dirty="0" smtClean="0"/>
              <a:t> </a:t>
            </a:r>
            <a:r>
              <a:rPr lang="fr-CH" sz="2600" dirty="0" err="1" smtClean="0"/>
              <a:t>von</a:t>
            </a:r>
            <a:r>
              <a:rPr lang="fr-CH" sz="2600" dirty="0" smtClean="0"/>
              <a:t> </a:t>
            </a:r>
            <a:r>
              <a:rPr lang="fr-CH" sz="2600" dirty="0" err="1" smtClean="0"/>
              <a:t>Stellenausschreibungen</a:t>
            </a:r>
            <a:r>
              <a:rPr lang="fr-CH" sz="2600" dirty="0" smtClean="0"/>
              <a:t> </a:t>
            </a:r>
            <a:r>
              <a:rPr lang="fr-CH" sz="2600" dirty="0" err="1" smtClean="0"/>
              <a:t>sowie</a:t>
            </a:r>
            <a:r>
              <a:rPr lang="fr-CH" sz="2600" dirty="0" smtClean="0"/>
              <a:t> </a:t>
            </a:r>
            <a:r>
              <a:rPr lang="fr-CH" sz="2600" dirty="0" err="1" smtClean="0"/>
              <a:t>Interessenbekundungen</a:t>
            </a:r>
            <a:r>
              <a:rPr lang="fr-CH" sz="2600" dirty="0" smtClean="0"/>
              <a:t>  (www.career2socialwork.ch)</a:t>
            </a:r>
          </a:p>
          <a:p>
            <a:pPr>
              <a:lnSpc>
                <a:spcPct val="120000"/>
              </a:lnSpc>
            </a:pPr>
            <a:r>
              <a:rPr lang="fr-CH" sz="2600" dirty="0" err="1" smtClean="0"/>
              <a:t>Matching</a:t>
            </a:r>
            <a:r>
              <a:rPr lang="fr-CH" sz="2600" dirty="0" smtClean="0"/>
              <a:t> </a:t>
            </a:r>
            <a:r>
              <a:rPr lang="fr-CH" sz="2600" dirty="0" err="1" smtClean="0"/>
              <a:t>zwischen</a:t>
            </a:r>
            <a:r>
              <a:rPr lang="fr-CH" sz="2600" dirty="0" smtClean="0"/>
              <a:t> </a:t>
            </a:r>
            <a:r>
              <a:rPr lang="fr-CH" sz="2600" dirty="0" err="1" smtClean="0"/>
              <a:t>Angebot</a:t>
            </a:r>
            <a:r>
              <a:rPr lang="fr-CH" sz="2600" dirty="0" smtClean="0"/>
              <a:t> </a:t>
            </a:r>
            <a:r>
              <a:rPr lang="fr-CH" sz="2600" dirty="0" err="1" smtClean="0"/>
              <a:t>und</a:t>
            </a:r>
            <a:r>
              <a:rPr lang="fr-CH" sz="2600" dirty="0" smtClean="0"/>
              <a:t> </a:t>
            </a:r>
            <a:r>
              <a:rPr lang="fr-CH" sz="2600" dirty="0" err="1" smtClean="0"/>
              <a:t>Nachfrage</a:t>
            </a:r>
            <a:endParaRPr lang="fr-CH" sz="2600" dirty="0" smtClean="0"/>
          </a:p>
          <a:p>
            <a:pPr>
              <a:lnSpc>
                <a:spcPct val="120000"/>
              </a:lnSpc>
            </a:pPr>
            <a:r>
              <a:rPr lang="fr-CH" sz="2600" dirty="0" smtClean="0"/>
              <a:t>Ab </a:t>
            </a:r>
            <a:r>
              <a:rPr lang="fr-CH" sz="2600" dirty="0" err="1" smtClean="0"/>
              <a:t>Juli</a:t>
            </a:r>
            <a:r>
              <a:rPr lang="fr-CH" sz="2600" dirty="0" smtClean="0"/>
              <a:t> : </a:t>
            </a:r>
            <a:r>
              <a:rPr lang="fr-CH" sz="2600" dirty="0" err="1" smtClean="0"/>
              <a:t>Beginn</a:t>
            </a:r>
            <a:r>
              <a:rPr lang="fr-CH" sz="2600" dirty="0" smtClean="0"/>
              <a:t> der </a:t>
            </a:r>
            <a:r>
              <a:rPr lang="fr-CH" sz="2600" dirty="0" err="1" smtClean="0"/>
              <a:t>ersten</a:t>
            </a:r>
            <a:r>
              <a:rPr lang="fr-CH" sz="2600" dirty="0" smtClean="0"/>
              <a:t> </a:t>
            </a:r>
            <a:r>
              <a:rPr lang="fr-CH" sz="2600" dirty="0" err="1" smtClean="0"/>
              <a:t>Immersionen</a:t>
            </a:r>
            <a:endParaRPr lang="fr-CH" sz="2600" dirty="0" smtClean="0"/>
          </a:p>
          <a:p>
            <a:pPr>
              <a:lnSpc>
                <a:spcPct val="120000"/>
              </a:lnSpc>
            </a:pPr>
            <a:r>
              <a:rPr lang="de-CH" sz="2600" dirty="0" smtClean="0"/>
              <a:t>Ende 2020: Abschluss der letzten </a:t>
            </a:r>
            <a:r>
              <a:rPr lang="de-CH" sz="2600" dirty="0" smtClean="0"/>
              <a:t>Immersionen</a:t>
            </a:r>
            <a:endParaRPr lang="fr-CH" sz="2600" dirty="0" smtClean="0"/>
          </a:p>
        </p:txBody>
      </p:sp>
      <p:sp>
        <p:nvSpPr>
          <p:cNvPr id="6" name="Titre 1"/>
          <p:cNvSpPr>
            <a:spLocks noGrp="1"/>
          </p:cNvSpPr>
          <p:nvPr>
            <p:ph type="title"/>
          </p:nvPr>
        </p:nvSpPr>
        <p:spPr>
          <a:xfrm>
            <a:off x="838200" y="643504"/>
            <a:ext cx="10515600" cy="685165"/>
          </a:xfrm>
        </p:spPr>
        <p:txBody>
          <a:bodyPr/>
          <a:lstStyle/>
          <a:p>
            <a:r>
              <a:rPr lang="fr-CH" dirty="0"/>
              <a:t>5. </a:t>
            </a:r>
            <a:r>
              <a:rPr lang="fr-CH" dirty="0" err="1" smtClean="0"/>
              <a:t>Immersionsprogramm</a:t>
            </a:r>
            <a:endParaRPr lang="fr-CH" dirty="0"/>
          </a:p>
        </p:txBody>
      </p:sp>
    </p:spTree>
    <p:extLst>
      <p:ext uri="{BB962C8B-B14F-4D97-AF65-F5344CB8AC3E}">
        <p14:creationId xmlns:p14="http://schemas.microsoft.com/office/powerpoint/2010/main" val="20095379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t>5. </a:t>
            </a:r>
            <a:r>
              <a:rPr lang="fr-CH" dirty="0" err="1" smtClean="0"/>
              <a:t>Immersionsprogramm</a:t>
            </a:r>
            <a:endParaRPr lang="fr-CH" dirty="0"/>
          </a:p>
        </p:txBody>
      </p:sp>
      <p:sp>
        <p:nvSpPr>
          <p:cNvPr id="3" name="Espace réservé du contenu 2"/>
          <p:cNvSpPr>
            <a:spLocks noGrp="1"/>
          </p:cNvSpPr>
          <p:nvPr>
            <p:ph idx="1"/>
          </p:nvPr>
        </p:nvSpPr>
        <p:spPr>
          <a:xfrm>
            <a:off x="838200" y="1614671"/>
            <a:ext cx="10515600" cy="4614113"/>
          </a:xfrm>
        </p:spPr>
        <p:txBody>
          <a:bodyPr>
            <a:noAutofit/>
          </a:bodyPr>
          <a:lstStyle/>
          <a:p>
            <a:pPr marL="0" indent="0">
              <a:lnSpc>
                <a:spcPct val="110000"/>
              </a:lnSpc>
              <a:spcBef>
                <a:spcPts val="600"/>
              </a:spcBef>
              <a:buNone/>
            </a:pPr>
            <a:r>
              <a:rPr lang="de-CH" sz="2600" b="1" dirty="0" smtClean="0"/>
              <a:t>Wie </a:t>
            </a:r>
            <a:r>
              <a:rPr lang="de-CH" sz="2600" b="1" dirty="0" smtClean="0"/>
              <a:t>vorgehen ?</a:t>
            </a:r>
            <a:endParaRPr lang="fr-CH" sz="2600" b="1" dirty="0" smtClean="0"/>
          </a:p>
          <a:p>
            <a:pPr>
              <a:lnSpc>
                <a:spcPct val="110000"/>
              </a:lnSpc>
              <a:spcBef>
                <a:spcPts val="600"/>
              </a:spcBef>
            </a:pPr>
            <a:r>
              <a:rPr lang="de-CH" sz="2600" dirty="0" smtClean="0"/>
              <a:t>Eine anbietende Praxisorganisation oder Fachhochschule…</a:t>
            </a:r>
            <a:endParaRPr lang="fr-CH" sz="2600" dirty="0" smtClean="0"/>
          </a:p>
          <a:p>
            <a:pPr marL="536575" lvl="1" indent="-263525">
              <a:lnSpc>
                <a:spcPct val="110000"/>
              </a:lnSpc>
              <a:spcBef>
                <a:spcPts val="600"/>
              </a:spcBef>
            </a:pPr>
            <a:r>
              <a:rPr lang="fr-CH" sz="2000" dirty="0" err="1"/>
              <a:t>D</a:t>
            </a:r>
            <a:r>
              <a:rPr lang="fr-CH" sz="2000" dirty="0" err="1" smtClean="0"/>
              <a:t>eponiert</a:t>
            </a:r>
            <a:r>
              <a:rPr lang="fr-CH" sz="2000" dirty="0" smtClean="0"/>
              <a:t> die </a:t>
            </a:r>
            <a:r>
              <a:rPr lang="fr-CH" sz="2000" dirty="0" err="1" smtClean="0"/>
              <a:t>Ausschreibung</a:t>
            </a:r>
            <a:r>
              <a:rPr lang="fr-CH" sz="2000" dirty="0" smtClean="0"/>
              <a:t> </a:t>
            </a:r>
            <a:r>
              <a:rPr lang="fr-CH" sz="2000" dirty="0" err="1" smtClean="0"/>
              <a:t>auf</a:t>
            </a:r>
            <a:r>
              <a:rPr lang="fr-CH" sz="2000" dirty="0" smtClean="0"/>
              <a:t> www.career2socialwork.ch</a:t>
            </a:r>
          </a:p>
          <a:p>
            <a:pPr marL="536575" lvl="1" indent="-263525">
              <a:lnSpc>
                <a:spcPct val="110000"/>
              </a:lnSpc>
              <a:spcBef>
                <a:spcPts val="600"/>
              </a:spcBef>
            </a:pPr>
            <a:r>
              <a:rPr lang="fr-CH" sz="2000" dirty="0" err="1" smtClean="0"/>
              <a:t>nat</a:t>
            </a:r>
            <a:r>
              <a:rPr lang="fr-CH" sz="2000" dirty="0" smtClean="0"/>
              <a:t>. </a:t>
            </a:r>
            <a:r>
              <a:rPr lang="fr-CH" sz="2000" dirty="0" err="1" smtClean="0"/>
              <a:t>Koordination</a:t>
            </a:r>
            <a:r>
              <a:rPr lang="fr-CH" sz="2000" dirty="0" smtClean="0"/>
              <a:t> </a:t>
            </a:r>
            <a:r>
              <a:rPr lang="fr-CH" sz="2000" dirty="0" err="1" smtClean="0"/>
              <a:t>klärt</a:t>
            </a:r>
            <a:r>
              <a:rPr lang="fr-CH" sz="2000" dirty="0"/>
              <a:t> </a:t>
            </a:r>
            <a:r>
              <a:rPr lang="fr-CH" sz="2000" dirty="0" smtClean="0"/>
              <a:t>die </a:t>
            </a:r>
            <a:r>
              <a:rPr lang="fr-CH" sz="2000" dirty="0" err="1" smtClean="0"/>
              <a:t>Ausschreibung</a:t>
            </a:r>
            <a:r>
              <a:rPr lang="fr-CH" sz="2000" dirty="0" smtClean="0"/>
              <a:t> </a:t>
            </a:r>
            <a:r>
              <a:rPr lang="fr-CH" sz="2000" dirty="0" err="1" smtClean="0"/>
              <a:t>falls</a:t>
            </a:r>
            <a:r>
              <a:rPr lang="fr-CH" sz="2000" dirty="0" smtClean="0"/>
              <a:t> </a:t>
            </a:r>
            <a:r>
              <a:rPr lang="fr-CH" sz="2000" dirty="0" err="1" smtClean="0"/>
              <a:t>nötig</a:t>
            </a:r>
            <a:r>
              <a:rPr lang="fr-CH" sz="2000" dirty="0" smtClean="0"/>
              <a:t> ab </a:t>
            </a:r>
            <a:r>
              <a:rPr lang="fr-CH" sz="2000" dirty="0" err="1" smtClean="0"/>
              <a:t>und</a:t>
            </a:r>
            <a:r>
              <a:rPr lang="fr-CH" sz="2000" dirty="0" smtClean="0"/>
              <a:t> </a:t>
            </a:r>
            <a:r>
              <a:rPr lang="fr-CH" sz="2000" dirty="0" err="1" smtClean="0"/>
              <a:t>validiert</a:t>
            </a:r>
            <a:endParaRPr lang="fr-CH" sz="2000" dirty="0" smtClean="0"/>
          </a:p>
          <a:p>
            <a:pPr marL="536575" lvl="1" indent="-263525">
              <a:lnSpc>
                <a:spcPct val="110000"/>
              </a:lnSpc>
              <a:spcBef>
                <a:spcPts val="600"/>
              </a:spcBef>
            </a:pPr>
            <a:r>
              <a:rPr lang="de-CH" sz="2000" dirty="0" smtClean="0"/>
              <a:t>Veröffentlichung der Ausschreibung</a:t>
            </a:r>
            <a:endParaRPr lang="fr-CH" sz="2000" dirty="0" smtClean="0"/>
          </a:p>
          <a:p>
            <a:pPr>
              <a:lnSpc>
                <a:spcPct val="110000"/>
              </a:lnSpc>
              <a:spcBef>
                <a:spcPts val="600"/>
              </a:spcBef>
            </a:pPr>
            <a:r>
              <a:rPr lang="fr-CH" sz="2600" dirty="0" err="1" smtClean="0"/>
              <a:t>Eine</a:t>
            </a:r>
            <a:r>
              <a:rPr lang="fr-CH" sz="2600" dirty="0" smtClean="0"/>
              <a:t>/</a:t>
            </a:r>
            <a:r>
              <a:rPr lang="fr-CH" sz="2600" dirty="0" err="1" smtClean="0"/>
              <a:t>ein</a:t>
            </a:r>
            <a:r>
              <a:rPr lang="fr-CH" sz="2600" dirty="0" smtClean="0"/>
              <a:t> PT, welche/r </a:t>
            </a:r>
            <a:r>
              <a:rPr lang="fr-CH" sz="2600" dirty="0" err="1" smtClean="0"/>
              <a:t>ein</a:t>
            </a:r>
            <a:r>
              <a:rPr lang="fr-CH" sz="2600" dirty="0" smtClean="0"/>
              <a:t> </a:t>
            </a:r>
            <a:r>
              <a:rPr lang="fr-CH" sz="2600" dirty="0" err="1" smtClean="0"/>
              <a:t>Immersionsprogramm</a:t>
            </a:r>
            <a:r>
              <a:rPr lang="fr-CH" sz="2600" dirty="0" smtClean="0"/>
              <a:t> </a:t>
            </a:r>
            <a:r>
              <a:rPr lang="fr-CH" sz="2600" dirty="0" err="1" smtClean="0"/>
              <a:t>sucht</a:t>
            </a:r>
            <a:r>
              <a:rPr lang="fr-CH" sz="2600" dirty="0" smtClean="0"/>
              <a:t> (mit </a:t>
            </a:r>
            <a:r>
              <a:rPr lang="fr-CH" sz="2600" dirty="0" err="1" smtClean="0"/>
              <a:t>Unterstützung</a:t>
            </a:r>
            <a:r>
              <a:rPr lang="fr-CH" sz="2600" dirty="0" smtClean="0"/>
              <a:t> seiner </a:t>
            </a:r>
            <a:r>
              <a:rPr lang="fr-CH" sz="2600" dirty="0" err="1" smtClean="0"/>
              <a:t>Vorgesetzten</a:t>
            </a:r>
            <a:r>
              <a:rPr lang="fr-CH" sz="2600" dirty="0" smtClean="0"/>
              <a:t>)…</a:t>
            </a:r>
          </a:p>
          <a:p>
            <a:pPr lvl="1">
              <a:lnSpc>
                <a:spcPct val="110000"/>
              </a:lnSpc>
              <a:spcBef>
                <a:spcPts val="600"/>
              </a:spcBef>
            </a:pPr>
            <a:r>
              <a:rPr lang="de-CH" sz="2000" dirty="0" smtClean="0"/>
              <a:t>Bewerbung auf ein bereits ausgeschriebenes Immersionsangebot</a:t>
            </a:r>
            <a:endParaRPr lang="fr-CH" sz="2000" dirty="0" smtClean="0"/>
          </a:p>
          <a:p>
            <a:pPr lvl="1">
              <a:lnSpc>
                <a:spcPct val="110000"/>
              </a:lnSpc>
              <a:spcBef>
                <a:spcPts val="600"/>
              </a:spcBef>
            </a:pPr>
            <a:r>
              <a:rPr lang="de-CH" sz="2000" dirty="0" smtClean="0"/>
              <a:t>Bewerbung für eine potentielle Immersionsmöglichkeit</a:t>
            </a:r>
            <a:endParaRPr lang="fr-CH" sz="2000" dirty="0" smtClean="0"/>
          </a:p>
        </p:txBody>
      </p:sp>
    </p:spTree>
    <p:extLst>
      <p:ext uri="{BB962C8B-B14F-4D97-AF65-F5344CB8AC3E}">
        <p14:creationId xmlns:p14="http://schemas.microsoft.com/office/powerpoint/2010/main" val="5850688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t>5. </a:t>
            </a:r>
            <a:r>
              <a:rPr lang="fr-CH" dirty="0" err="1" smtClean="0"/>
              <a:t>Immersionsprogramm</a:t>
            </a:r>
            <a:endParaRPr lang="fr-CH" dirty="0"/>
          </a:p>
        </p:txBody>
      </p:sp>
      <p:sp>
        <p:nvSpPr>
          <p:cNvPr id="3" name="Espace réservé du contenu 2"/>
          <p:cNvSpPr>
            <a:spLocks noGrp="1"/>
          </p:cNvSpPr>
          <p:nvPr>
            <p:ph idx="1"/>
          </p:nvPr>
        </p:nvSpPr>
        <p:spPr>
          <a:xfrm>
            <a:off x="838200" y="1614672"/>
            <a:ext cx="10515600" cy="4451150"/>
          </a:xfrm>
        </p:spPr>
        <p:txBody>
          <a:bodyPr>
            <a:normAutofit/>
          </a:bodyPr>
          <a:lstStyle/>
          <a:p>
            <a:pPr marL="0" indent="0">
              <a:lnSpc>
                <a:spcPct val="120000"/>
              </a:lnSpc>
              <a:buNone/>
            </a:pPr>
            <a:r>
              <a:rPr lang="fr-CH" sz="2600" b="1" dirty="0" err="1" smtClean="0"/>
              <a:t>Wer</a:t>
            </a:r>
            <a:r>
              <a:rPr lang="fr-CH" sz="2600" b="1" dirty="0" smtClean="0"/>
              <a:t> </a:t>
            </a:r>
            <a:r>
              <a:rPr lang="fr-CH" sz="2600" b="1" dirty="0" err="1" smtClean="0"/>
              <a:t>validiert</a:t>
            </a:r>
            <a:r>
              <a:rPr lang="fr-CH" sz="2600" b="1" dirty="0" smtClean="0"/>
              <a:t>?</a:t>
            </a:r>
            <a:endParaRPr lang="fr-CH" sz="2600" b="1" dirty="0"/>
          </a:p>
          <a:p>
            <a:pPr>
              <a:lnSpc>
                <a:spcPct val="120000"/>
              </a:lnSpc>
            </a:pPr>
            <a:r>
              <a:rPr lang="de-CH" sz="2600" dirty="0" smtClean="0"/>
              <a:t>Die anbietende Organisation/FH führt Bewerbungsgespräche durch und entscheidet sich für die geeignete, den geeigneten PT</a:t>
            </a:r>
          </a:p>
          <a:p>
            <a:pPr>
              <a:lnSpc>
                <a:spcPct val="120000"/>
              </a:lnSpc>
            </a:pPr>
            <a:r>
              <a:rPr lang="de-CH" sz="2600" dirty="0" smtClean="0"/>
              <a:t>Eine Zielvereinbarung wird zwischen der anbietenden Organisation/FH und der/dem PT ausgehandelt und von den Vorgesetzten validiert (Modell Dreiparteienvereinbarung)</a:t>
            </a:r>
            <a:endParaRPr lang="fr-CH" sz="2600" dirty="0"/>
          </a:p>
          <a:p>
            <a:pPr>
              <a:lnSpc>
                <a:spcPct val="120000"/>
              </a:lnSpc>
            </a:pPr>
            <a:r>
              <a:rPr lang="de-CH" sz="2600" dirty="0" smtClean="0"/>
              <a:t>Die nationale Koordination erhält eine Kopie der </a:t>
            </a:r>
            <a:r>
              <a:rPr lang="de-CH" sz="2600" dirty="0" smtClean="0"/>
              <a:t>Vereinbarung</a:t>
            </a:r>
            <a:endParaRPr lang="fr-CH" sz="2600" dirty="0" smtClean="0"/>
          </a:p>
        </p:txBody>
      </p:sp>
    </p:spTree>
    <p:extLst>
      <p:ext uri="{BB962C8B-B14F-4D97-AF65-F5344CB8AC3E}">
        <p14:creationId xmlns:p14="http://schemas.microsoft.com/office/powerpoint/2010/main" val="28892918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t>5. </a:t>
            </a:r>
            <a:r>
              <a:rPr lang="fr-CH" dirty="0" err="1" smtClean="0"/>
              <a:t>Immersionsprogramm</a:t>
            </a:r>
            <a:endParaRPr lang="fr-CH" dirty="0"/>
          </a:p>
        </p:txBody>
      </p:sp>
      <p:sp>
        <p:nvSpPr>
          <p:cNvPr id="3" name="Espace réservé du contenu 2"/>
          <p:cNvSpPr>
            <a:spLocks noGrp="1"/>
          </p:cNvSpPr>
          <p:nvPr>
            <p:ph idx="1"/>
          </p:nvPr>
        </p:nvSpPr>
        <p:spPr/>
        <p:txBody>
          <a:bodyPr>
            <a:normAutofit/>
          </a:bodyPr>
          <a:lstStyle/>
          <a:p>
            <a:pPr marL="0" indent="0">
              <a:lnSpc>
                <a:spcPct val="120000"/>
              </a:lnSpc>
              <a:buNone/>
            </a:pPr>
            <a:r>
              <a:rPr lang="fr-CH" sz="2600" b="1" dirty="0" err="1" smtClean="0"/>
              <a:t>Was</a:t>
            </a:r>
            <a:r>
              <a:rPr lang="fr-CH" sz="2600" b="1" dirty="0" smtClean="0"/>
              <a:t> </a:t>
            </a:r>
            <a:r>
              <a:rPr lang="fr-CH" sz="2600" b="1" dirty="0" err="1" smtClean="0"/>
              <a:t>geschieht</a:t>
            </a:r>
            <a:r>
              <a:rPr lang="fr-CH" sz="2600" b="1" dirty="0" smtClean="0"/>
              <a:t> </a:t>
            </a:r>
            <a:r>
              <a:rPr lang="fr-CH" sz="2600" b="1" dirty="0" err="1" smtClean="0"/>
              <a:t>während</a:t>
            </a:r>
            <a:r>
              <a:rPr lang="fr-CH" sz="2600" b="1" dirty="0" smtClean="0"/>
              <a:t> der Immersion ?</a:t>
            </a:r>
          </a:p>
          <a:p>
            <a:pPr>
              <a:lnSpc>
                <a:spcPct val="120000"/>
              </a:lnSpc>
            </a:pPr>
            <a:r>
              <a:rPr lang="de-CH" sz="2600" dirty="0" smtClean="0"/>
              <a:t>Die/der Programmteilnehmende erfüllt die ihr oder ihm zugeteilten Aufgaben</a:t>
            </a:r>
            <a:endParaRPr lang="fr-CH" sz="2600" dirty="0" smtClean="0"/>
          </a:p>
          <a:p>
            <a:pPr>
              <a:lnSpc>
                <a:spcPct val="120000"/>
              </a:lnSpc>
            </a:pPr>
            <a:r>
              <a:rPr lang="de-CH" sz="2600" dirty="0" smtClean="0"/>
              <a:t>Die/der PT wird während der Dauer der Immersion </a:t>
            </a:r>
            <a:r>
              <a:rPr lang="de-CH" sz="2600" dirty="0" err="1" smtClean="0"/>
              <a:t>ge-coached</a:t>
            </a:r>
            <a:endParaRPr lang="de-CH" sz="2600" dirty="0" smtClean="0"/>
          </a:p>
          <a:p>
            <a:pPr>
              <a:lnSpc>
                <a:spcPct val="120000"/>
              </a:lnSpc>
            </a:pPr>
            <a:r>
              <a:rPr lang="de-CH" sz="2600" dirty="0" smtClean="0"/>
              <a:t>Portfolio – Reflexion und Darstellung erworbener Kompetenzen </a:t>
            </a:r>
            <a:endParaRPr lang="fr-CH" sz="2600" dirty="0"/>
          </a:p>
        </p:txBody>
      </p:sp>
    </p:spTree>
    <p:extLst>
      <p:ext uri="{BB962C8B-B14F-4D97-AF65-F5344CB8AC3E}">
        <p14:creationId xmlns:p14="http://schemas.microsoft.com/office/powerpoint/2010/main" val="1571646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CH" dirty="0" smtClean="0"/>
              <a:t>Inhalt der Präsentation</a:t>
            </a:r>
            <a:endParaRPr lang="fr-CH" dirty="0"/>
          </a:p>
        </p:txBody>
      </p:sp>
      <p:sp>
        <p:nvSpPr>
          <p:cNvPr id="3" name="Espace réservé du contenu 2"/>
          <p:cNvSpPr>
            <a:spLocks noGrp="1"/>
          </p:cNvSpPr>
          <p:nvPr>
            <p:ph idx="1"/>
          </p:nvPr>
        </p:nvSpPr>
        <p:spPr/>
        <p:txBody>
          <a:bodyPr>
            <a:normAutofit/>
          </a:bodyPr>
          <a:lstStyle/>
          <a:p>
            <a:pPr marL="514350" indent="-514350">
              <a:buFont typeface="+mj-lt"/>
              <a:buAutoNum type="arabicPeriod"/>
            </a:pPr>
            <a:r>
              <a:rPr lang="fr-CH" sz="2600" dirty="0" err="1" smtClean="0"/>
              <a:t>Struktur</a:t>
            </a:r>
            <a:r>
              <a:rPr lang="fr-CH" sz="2600" dirty="0" smtClean="0"/>
              <a:t> des </a:t>
            </a:r>
            <a:r>
              <a:rPr lang="fr-CH" sz="2600" dirty="0" err="1" smtClean="0"/>
              <a:t>Pilotprogrammes</a:t>
            </a:r>
            <a:endParaRPr lang="fr-CH" sz="2600" dirty="0" smtClean="0"/>
          </a:p>
          <a:p>
            <a:pPr marL="514350" indent="-514350">
              <a:buFont typeface="+mj-lt"/>
              <a:buAutoNum type="arabicPeriod"/>
            </a:pPr>
            <a:r>
              <a:rPr lang="de-CH" sz="2600" dirty="0" smtClean="0"/>
              <a:t>Ziele des Pilotprogrammes</a:t>
            </a:r>
          </a:p>
          <a:p>
            <a:pPr marL="514350" indent="-514350">
              <a:buFont typeface="+mj-lt"/>
              <a:buAutoNum type="arabicPeriod"/>
            </a:pPr>
            <a:r>
              <a:rPr lang="de-CH" sz="2600" dirty="0" smtClean="0"/>
              <a:t>Mehrwert des Pilotprogrammes</a:t>
            </a:r>
            <a:endParaRPr lang="fr-CH" sz="2600" dirty="0" smtClean="0"/>
          </a:p>
          <a:p>
            <a:pPr marL="514350" indent="-514350">
              <a:buFont typeface="+mj-lt"/>
              <a:buAutoNum type="arabicPeriod"/>
            </a:pPr>
            <a:r>
              <a:rPr lang="de-CH" sz="2600" dirty="0" smtClean="0"/>
              <a:t>Doppeltes Kompetenzprofil</a:t>
            </a:r>
            <a:endParaRPr lang="fr-CH" sz="2600" dirty="0" smtClean="0"/>
          </a:p>
          <a:p>
            <a:pPr marL="514350" indent="-514350">
              <a:buFont typeface="+mj-lt"/>
              <a:buAutoNum type="arabicPeriod"/>
            </a:pPr>
            <a:r>
              <a:rPr lang="de-CH" sz="2600" dirty="0" smtClean="0"/>
              <a:t>Immersionsprogramm</a:t>
            </a:r>
            <a:endParaRPr lang="fr-CH" sz="2600" dirty="0" smtClean="0"/>
          </a:p>
          <a:p>
            <a:pPr marL="514350" indent="-514350">
              <a:buFont typeface="+mj-lt"/>
              <a:buAutoNum type="arabicPeriod"/>
            </a:pPr>
            <a:r>
              <a:rPr lang="de-CH" sz="2600" dirty="0" smtClean="0"/>
              <a:t>Coaching</a:t>
            </a:r>
          </a:p>
          <a:p>
            <a:pPr marL="514350" indent="-514350">
              <a:buFont typeface="+mj-lt"/>
              <a:buAutoNum type="arabicPeriod"/>
            </a:pPr>
            <a:r>
              <a:rPr lang="de-CH" sz="2600" dirty="0" smtClean="0"/>
              <a:t>Evaluation</a:t>
            </a:r>
          </a:p>
          <a:p>
            <a:pPr marL="514350" indent="-514350">
              <a:buFont typeface="+mj-lt"/>
              <a:buAutoNum type="arabicPeriod"/>
            </a:pPr>
            <a:r>
              <a:rPr lang="de-CH" sz="2600" dirty="0" smtClean="0"/>
              <a:t>Fragen aus dem Publikum</a:t>
            </a:r>
            <a:endParaRPr lang="fr-CH" sz="2600" dirty="0" smtClean="0"/>
          </a:p>
          <a:p>
            <a:pPr marL="514350" indent="-514350">
              <a:buFont typeface="+mj-lt"/>
              <a:buAutoNum type="arabicPeriod"/>
            </a:pPr>
            <a:endParaRPr lang="fr-CH" dirty="0" smtClean="0"/>
          </a:p>
        </p:txBody>
      </p:sp>
    </p:spTree>
    <p:extLst>
      <p:ext uri="{BB962C8B-B14F-4D97-AF65-F5344CB8AC3E}">
        <p14:creationId xmlns:p14="http://schemas.microsoft.com/office/powerpoint/2010/main" val="22104918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6</a:t>
            </a:r>
            <a:r>
              <a:rPr lang="de-CH" dirty="0" smtClean="0"/>
              <a:t>. Coaching</a:t>
            </a:r>
            <a:endParaRPr lang="fr-CH" dirty="0"/>
          </a:p>
        </p:txBody>
      </p:sp>
      <p:sp>
        <p:nvSpPr>
          <p:cNvPr id="3" name="Inhaltsplatzhalter 2"/>
          <p:cNvSpPr>
            <a:spLocks noGrp="1"/>
          </p:cNvSpPr>
          <p:nvPr>
            <p:ph idx="1"/>
          </p:nvPr>
        </p:nvSpPr>
        <p:spPr>
          <a:xfrm>
            <a:off x="838200" y="1614671"/>
            <a:ext cx="10515600" cy="4408757"/>
          </a:xfrm>
        </p:spPr>
        <p:txBody>
          <a:bodyPr>
            <a:normAutofit/>
          </a:bodyPr>
          <a:lstStyle/>
          <a:p>
            <a:pPr>
              <a:lnSpc>
                <a:spcPct val="140000"/>
              </a:lnSpc>
              <a:spcBef>
                <a:spcPts val="600"/>
              </a:spcBef>
            </a:pPr>
            <a:r>
              <a:rPr lang="de-CH" sz="2600" dirty="0" smtClean="0"/>
              <a:t>Coaching-Angebot als Teilprogramm von Career2</a:t>
            </a:r>
            <a:r>
              <a:rPr lang="de-CH" sz="2600" i="1" dirty="0" smtClean="0"/>
              <a:t>S</a:t>
            </a:r>
            <a:r>
              <a:rPr lang="de-CH" sz="2600" dirty="0" smtClean="0"/>
              <a:t>ocialWork</a:t>
            </a:r>
          </a:p>
          <a:p>
            <a:pPr>
              <a:lnSpc>
                <a:spcPct val="140000"/>
              </a:lnSpc>
              <a:spcBef>
                <a:spcPts val="600"/>
              </a:spcBef>
            </a:pPr>
            <a:r>
              <a:rPr lang="de-CH" sz="2600" u="sng" dirty="0" smtClean="0"/>
              <a:t>Innovationspotenzial</a:t>
            </a:r>
            <a:r>
              <a:rPr lang="de-CH" sz="2600" dirty="0" smtClean="0"/>
              <a:t>: Coaching für akademisches Personal an FH; Bildung eines nationalen Coaching-Pools</a:t>
            </a:r>
          </a:p>
          <a:p>
            <a:pPr>
              <a:lnSpc>
                <a:spcPct val="140000"/>
              </a:lnSpc>
              <a:spcBef>
                <a:spcPts val="600"/>
              </a:spcBef>
            </a:pPr>
            <a:r>
              <a:rPr lang="de-CH" sz="2600" dirty="0" smtClean="0"/>
              <a:t>Coaching-Modell von Career2SocialWork besteht aus 5 Coaching-Typen, 3 Programmphasen und 2 </a:t>
            </a:r>
            <a:r>
              <a:rPr lang="de-CH" sz="2600" dirty="0" smtClean="0"/>
              <a:t>Coaching-Settings</a:t>
            </a:r>
            <a:endParaRPr lang="de-CH" sz="2600" dirty="0" smtClean="0"/>
          </a:p>
        </p:txBody>
      </p:sp>
    </p:spTree>
    <p:extLst>
      <p:ext uri="{BB962C8B-B14F-4D97-AF65-F5344CB8AC3E}">
        <p14:creationId xmlns:p14="http://schemas.microsoft.com/office/powerpoint/2010/main" val="42892740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noGrp="1"/>
          </p:cNvSpPr>
          <p:nvPr>
            <p:ph type="title"/>
          </p:nvPr>
        </p:nvSpPr>
        <p:spPr>
          <a:xfrm>
            <a:off x="838200" y="643504"/>
            <a:ext cx="10515600" cy="6851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0" kern="1200">
                <a:solidFill>
                  <a:schemeClr val="accent5">
                    <a:lumMod val="50000"/>
                  </a:schemeClr>
                </a:solidFill>
                <a:latin typeface="Arial" panose="020B0604020202020204" pitchFamily="34" charset="0"/>
                <a:ea typeface="+mj-ea"/>
                <a:cs typeface="Arial" panose="020B0604020202020204" pitchFamily="34" charset="0"/>
              </a:defRPr>
            </a:lvl1pPr>
          </a:lstStyle>
          <a:p>
            <a:r>
              <a:rPr lang="de-CH" dirty="0"/>
              <a:t>6</a:t>
            </a:r>
            <a:r>
              <a:rPr lang="de-CH" dirty="0" smtClean="0"/>
              <a:t>. Coaching-Modell</a:t>
            </a:r>
            <a:endParaRPr lang="fr-CH" dirty="0"/>
          </a:p>
        </p:txBody>
      </p:sp>
      <p:graphicFrame>
        <p:nvGraphicFramePr>
          <p:cNvPr id="3" name="Inhaltsplatzhalter 2"/>
          <p:cNvGraphicFramePr>
            <a:graphicFrameLocks noGrp="1"/>
          </p:cNvGraphicFramePr>
          <p:nvPr>
            <p:ph idx="1"/>
            <p:extLst>
              <p:ext uri="{D42A27DB-BD31-4B8C-83A1-F6EECF244321}">
                <p14:modId xmlns:p14="http://schemas.microsoft.com/office/powerpoint/2010/main" val="2514922438"/>
              </p:ext>
            </p:extLst>
          </p:nvPr>
        </p:nvGraphicFramePr>
        <p:xfrm>
          <a:off x="838200" y="1638303"/>
          <a:ext cx="10655301" cy="4254496"/>
        </p:xfrm>
        <a:graphic>
          <a:graphicData uri="http://schemas.openxmlformats.org/drawingml/2006/table">
            <a:tbl>
              <a:tblPr firstRow="1" firstCol="1" bandRow="1">
                <a:tableStyleId>{5C22544A-7EE6-4342-B048-85BDC9FD1C3A}</a:tableStyleId>
              </a:tblPr>
              <a:tblGrid>
                <a:gridCol w="3187700">
                  <a:extLst>
                    <a:ext uri="{9D8B030D-6E8A-4147-A177-3AD203B41FA5}">
                      <a16:colId xmlns:a16="http://schemas.microsoft.com/office/drawing/2014/main" val="3743288331"/>
                    </a:ext>
                  </a:extLst>
                </a:gridCol>
                <a:gridCol w="4165600">
                  <a:extLst>
                    <a:ext uri="{9D8B030D-6E8A-4147-A177-3AD203B41FA5}">
                      <a16:colId xmlns:a16="http://schemas.microsoft.com/office/drawing/2014/main" val="137414425"/>
                    </a:ext>
                  </a:extLst>
                </a:gridCol>
                <a:gridCol w="3302001">
                  <a:extLst>
                    <a:ext uri="{9D8B030D-6E8A-4147-A177-3AD203B41FA5}">
                      <a16:colId xmlns:a16="http://schemas.microsoft.com/office/drawing/2014/main" val="3929273956"/>
                    </a:ext>
                  </a:extLst>
                </a:gridCol>
              </a:tblGrid>
              <a:tr h="531812">
                <a:tc>
                  <a:txBody>
                    <a:bodyPr/>
                    <a:lstStyle/>
                    <a:p>
                      <a:pPr>
                        <a:lnSpc>
                          <a:spcPct val="107000"/>
                        </a:lnSpc>
                        <a:spcAft>
                          <a:spcPts val="0"/>
                        </a:spcAft>
                      </a:pPr>
                      <a:r>
                        <a:rPr lang="fr-CH" sz="2400" dirty="0" err="1">
                          <a:effectLst/>
                          <a:latin typeface="Arial" panose="020B0604020202020204" pitchFamily="34" charset="0"/>
                          <a:cs typeface="Arial" panose="020B0604020202020204" pitchFamily="34" charset="0"/>
                        </a:rPr>
                        <a:t>Zeitpunkt</a:t>
                      </a:r>
                      <a:endParaRPr lang="fr-CH"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a:effectLst/>
                          <a:latin typeface="Arial" panose="020B0604020202020204" pitchFamily="34" charset="0"/>
                          <a:cs typeface="Arial" panose="020B0604020202020204" pitchFamily="34" charset="0"/>
                        </a:rPr>
                        <a:t>Coaching-Typ</a:t>
                      </a:r>
                      <a:endParaRPr lang="fr-CH"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a:effectLst/>
                          <a:latin typeface="Arial" panose="020B0604020202020204" pitchFamily="34" charset="0"/>
                          <a:cs typeface="Arial" panose="020B0604020202020204" pitchFamily="34" charset="0"/>
                        </a:rPr>
                        <a:t>Coaching-Setting</a:t>
                      </a:r>
                      <a:endParaRPr lang="fr-CH"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47464798"/>
                  </a:ext>
                </a:extLst>
              </a:tr>
              <a:tr h="531812">
                <a:tc>
                  <a:txBody>
                    <a:bodyPr/>
                    <a:lstStyle/>
                    <a:p>
                      <a:pPr>
                        <a:lnSpc>
                          <a:spcPct val="107000"/>
                        </a:lnSpc>
                        <a:spcAft>
                          <a:spcPts val="0"/>
                        </a:spcAft>
                      </a:pPr>
                      <a:r>
                        <a:rPr lang="fr-CH" sz="2400" b="0" dirty="0">
                          <a:effectLst/>
                          <a:latin typeface="Arial" panose="020B0604020202020204" pitchFamily="34" charset="0"/>
                          <a:cs typeface="Arial" panose="020B0604020202020204" pitchFamily="34" charset="0"/>
                        </a:rPr>
                        <a:t>Vor der Immersion</a:t>
                      </a:r>
                      <a:endParaRPr lang="fr-CH" sz="24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dirty="0" err="1">
                          <a:effectLst/>
                          <a:latin typeface="Arial" panose="020B0604020202020204" pitchFamily="34" charset="0"/>
                          <a:cs typeface="Arial" panose="020B0604020202020204" pitchFamily="34" charset="0"/>
                        </a:rPr>
                        <a:t>Passungs</a:t>
                      </a:r>
                      <a:r>
                        <a:rPr lang="fr-CH" sz="2400" dirty="0">
                          <a:effectLst/>
                          <a:latin typeface="Arial" panose="020B0604020202020204" pitchFamily="34" charset="0"/>
                          <a:cs typeface="Arial" panose="020B0604020202020204" pitchFamily="34" charset="0"/>
                        </a:rPr>
                        <a:t>-Coaching</a:t>
                      </a:r>
                      <a:endParaRPr lang="fr-CH"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a:effectLst/>
                          <a:latin typeface="Arial" panose="020B0604020202020204" pitchFamily="34" charset="0"/>
                          <a:cs typeface="Arial" panose="020B0604020202020204" pitchFamily="34" charset="0"/>
                        </a:rPr>
                        <a:t>individuell</a:t>
                      </a:r>
                      <a:endParaRPr lang="fr-CH"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47154204"/>
                  </a:ext>
                </a:extLst>
              </a:tr>
              <a:tr h="531812">
                <a:tc>
                  <a:txBody>
                    <a:bodyPr/>
                    <a:lstStyle/>
                    <a:p>
                      <a:pPr>
                        <a:lnSpc>
                          <a:spcPct val="107000"/>
                        </a:lnSpc>
                        <a:spcAft>
                          <a:spcPts val="0"/>
                        </a:spcAft>
                      </a:pPr>
                      <a:r>
                        <a:rPr lang="fr-CH" sz="2400" b="0">
                          <a:effectLst/>
                          <a:latin typeface="Arial" panose="020B0604020202020204" pitchFamily="34" charset="0"/>
                          <a:cs typeface="Arial" panose="020B0604020202020204" pitchFamily="34" charset="0"/>
                        </a:rPr>
                        <a:t>Während Immersion</a:t>
                      </a:r>
                      <a:endParaRPr lang="fr-CH" sz="24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a:effectLst/>
                          <a:latin typeface="Arial" panose="020B0604020202020204" pitchFamily="34" charset="0"/>
                          <a:cs typeface="Arial" panose="020B0604020202020204" pitchFamily="34" charset="0"/>
                        </a:rPr>
                        <a:t>Einstiegscoaching</a:t>
                      </a:r>
                      <a:endParaRPr lang="fr-CH"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a:effectLst/>
                          <a:latin typeface="Arial" panose="020B0604020202020204" pitchFamily="34" charset="0"/>
                          <a:cs typeface="Arial" panose="020B0604020202020204" pitchFamily="34" charset="0"/>
                        </a:rPr>
                        <a:t>individuell</a:t>
                      </a:r>
                      <a:endParaRPr lang="fr-CH"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18073355"/>
                  </a:ext>
                </a:extLst>
              </a:tr>
              <a:tr h="531812">
                <a:tc>
                  <a:txBody>
                    <a:bodyPr/>
                    <a:lstStyle/>
                    <a:p>
                      <a:pPr>
                        <a:lnSpc>
                          <a:spcPct val="107000"/>
                        </a:lnSpc>
                        <a:spcAft>
                          <a:spcPts val="0"/>
                        </a:spcAft>
                      </a:pPr>
                      <a:r>
                        <a:rPr lang="fr-CH" sz="2400" b="0">
                          <a:effectLst/>
                          <a:latin typeface="Arial" panose="020B0604020202020204" pitchFamily="34" charset="0"/>
                          <a:cs typeface="Arial" panose="020B0604020202020204" pitchFamily="34" charset="0"/>
                        </a:rPr>
                        <a:t> </a:t>
                      </a:r>
                      <a:endParaRPr lang="fr-CH" sz="24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a:effectLst/>
                          <a:latin typeface="Arial" panose="020B0604020202020204" pitchFamily="34" charset="0"/>
                          <a:cs typeface="Arial" panose="020B0604020202020204" pitchFamily="34" charset="0"/>
                        </a:rPr>
                        <a:t>Begleit-Coaching</a:t>
                      </a:r>
                      <a:endParaRPr lang="fr-CH"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a:effectLst/>
                          <a:latin typeface="Arial" panose="020B0604020202020204" pitchFamily="34" charset="0"/>
                          <a:cs typeface="Arial" panose="020B0604020202020204" pitchFamily="34" charset="0"/>
                        </a:rPr>
                        <a:t>individuell</a:t>
                      </a:r>
                      <a:endParaRPr lang="fr-CH"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81654154"/>
                  </a:ext>
                </a:extLst>
              </a:tr>
              <a:tr h="531812">
                <a:tc>
                  <a:txBody>
                    <a:bodyPr/>
                    <a:lstStyle/>
                    <a:p>
                      <a:pPr>
                        <a:lnSpc>
                          <a:spcPct val="107000"/>
                        </a:lnSpc>
                        <a:spcAft>
                          <a:spcPts val="0"/>
                        </a:spcAft>
                      </a:pPr>
                      <a:r>
                        <a:rPr lang="fr-CH" sz="2400" b="0">
                          <a:effectLst/>
                          <a:latin typeface="Arial" panose="020B0604020202020204" pitchFamily="34" charset="0"/>
                          <a:cs typeface="Arial" panose="020B0604020202020204" pitchFamily="34" charset="0"/>
                        </a:rPr>
                        <a:t> </a:t>
                      </a:r>
                      <a:endParaRPr lang="fr-CH" sz="24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a:effectLst/>
                          <a:latin typeface="Arial" panose="020B0604020202020204" pitchFamily="34" charset="0"/>
                          <a:cs typeface="Arial" panose="020B0604020202020204" pitchFamily="34" charset="0"/>
                        </a:rPr>
                        <a:t>Gruppen-Coaching</a:t>
                      </a:r>
                      <a:endParaRPr lang="fr-CH"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a:effectLst/>
                          <a:latin typeface="Arial" panose="020B0604020202020204" pitchFamily="34" charset="0"/>
                          <a:cs typeface="Arial" panose="020B0604020202020204" pitchFamily="34" charset="0"/>
                        </a:rPr>
                        <a:t>Gruppe (alle 3 Mt.)</a:t>
                      </a:r>
                      <a:endParaRPr lang="fr-CH"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35308323"/>
                  </a:ext>
                </a:extLst>
              </a:tr>
              <a:tr h="531812">
                <a:tc>
                  <a:txBody>
                    <a:bodyPr/>
                    <a:lstStyle/>
                    <a:p>
                      <a:pPr>
                        <a:lnSpc>
                          <a:spcPct val="107000"/>
                        </a:lnSpc>
                        <a:spcAft>
                          <a:spcPts val="0"/>
                        </a:spcAft>
                      </a:pPr>
                      <a:r>
                        <a:rPr lang="fr-CH" sz="2400" b="0" dirty="0" err="1">
                          <a:effectLst/>
                          <a:latin typeface="Arial" panose="020B0604020202020204" pitchFamily="34" charset="0"/>
                          <a:cs typeface="Arial" panose="020B0604020202020204" pitchFamily="34" charset="0"/>
                        </a:rPr>
                        <a:t>Nach</a:t>
                      </a:r>
                      <a:r>
                        <a:rPr lang="fr-CH" sz="2400" b="0" dirty="0">
                          <a:effectLst/>
                          <a:latin typeface="Arial" panose="020B0604020202020204" pitchFamily="34" charset="0"/>
                          <a:cs typeface="Arial" panose="020B0604020202020204" pitchFamily="34" charset="0"/>
                        </a:rPr>
                        <a:t> Immersion</a:t>
                      </a:r>
                      <a:endParaRPr lang="fr-CH" sz="24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a:effectLst/>
                          <a:latin typeface="Arial" panose="020B0604020202020204" pitchFamily="34" charset="0"/>
                          <a:cs typeface="Arial" panose="020B0604020202020204" pitchFamily="34" charset="0"/>
                        </a:rPr>
                        <a:t>Transfer-Coaching</a:t>
                      </a:r>
                      <a:endParaRPr lang="fr-CH"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a:effectLst/>
                          <a:latin typeface="Arial" panose="020B0604020202020204" pitchFamily="34" charset="0"/>
                          <a:cs typeface="Arial" panose="020B0604020202020204" pitchFamily="34" charset="0"/>
                        </a:rPr>
                        <a:t>individuell</a:t>
                      </a:r>
                      <a:endParaRPr lang="fr-CH"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95152428"/>
                  </a:ext>
                </a:extLst>
              </a:tr>
              <a:tr h="531812">
                <a:tc>
                  <a:txBody>
                    <a:bodyPr/>
                    <a:lstStyle/>
                    <a:p>
                      <a:pPr>
                        <a:lnSpc>
                          <a:spcPct val="107000"/>
                        </a:lnSpc>
                        <a:spcAft>
                          <a:spcPts val="0"/>
                        </a:spcAft>
                      </a:pPr>
                      <a:r>
                        <a:rPr lang="fr-CH" sz="2400">
                          <a:effectLst/>
                          <a:latin typeface="Arial" panose="020B0604020202020204" pitchFamily="34" charset="0"/>
                          <a:cs typeface="Arial" panose="020B0604020202020204" pitchFamily="34" charset="0"/>
                        </a:rPr>
                        <a:t> </a:t>
                      </a:r>
                      <a:endParaRPr lang="fr-CH"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a:effectLst/>
                          <a:latin typeface="Arial" panose="020B0604020202020204" pitchFamily="34" charset="0"/>
                          <a:cs typeface="Arial" panose="020B0604020202020204" pitchFamily="34" charset="0"/>
                        </a:rPr>
                        <a:t>Gruppen-Coaching</a:t>
                      </a:r>
                      <a:endParaRPr lang="fr-CH"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dirty="0" err="1">
                          <a:effectLst/>
                          <a:latin typeface="Arial" panose="020B0604020202020204" pitchFamily="34" charset="0"/>
                          <a:cs typeface="Arial" panose="020B0604020202020204" pitchFamily="34" charset="0"/>
                        </a:rPr>
                        <a:t>Gruppe</a:t>
                      </a:r>
                      <a:r>
                        <a:rPr lang="fr-CH" sz="2400" dirty="0">
                          <a:effectLst/>
                          <a:latin typeface="Arial" panose="020B0604020202020204" pitchFamily="34" charset="0"/>
                          <a:cs typeface="Arial" panose="020B0604020202020204" pitchFamily="34" charset="0"/>
                        </a:rPr>
                        <a:t> (3 Mt. </a:t>
                      </a:r>
                      <a:r>
                        <a:rPr lang="fr-CH" sz="2400" dirty="0" err="1">
                          <a:effectLst/>
                          <a:latin typeface="Arial" panose="020B0604020202020204" pitchFamily="34" charset="0"/>
                          <a:cs typeface="Arial" panose="020B0604020202020204" pitchFamily="34" charset="0"/>
                        </a:rPr>
                        <a:t>nach</a:t>
                      </a:r>
                      <a:r>
                        <a:rPr lang="fr-CH" sz="2400" dirty="0">
                          <a:effectLst/>
                          <a:latin typeface="Arial" panose="020B0604020202020204" pitchFamily="34" charset="0"/>
                          <a:cs typeface="Arial" panose="020B0604020202020204" pitchFamily="34" charset="0"/>
                        </a:rPr>
                        <a:t> I</a:t>
                      </a:r>
                      <a:r>
                        <a:rPr lang="fr-CH" sz="2400" dirty="0" smtClean="0">
                          <a:effectLst/>
                          <a:latin typeface="Arial" panose="020B0604020202020204" pitchFamily="34" charset="0"/>
                          <a:cs typeface="Arial" panose="020B0604020202020204" pitchFamily="34" charset="0"/>
                        </a:rPr>
                        <a:t>.)</a:t>
                      </a:r>
                      <a:endParaRPr lang="fr-CH"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47596075"/>
                  </a:ext>
                </a:extLst>
              </a:tr>
              <a:tr h="531812">
                <a:tc>
                  <a:txBody>
                    <a:bodyPr/>
                    <a:lstStyle/>
                    <a:p>
                      <a:pPr>
                        <a:lnSpc>
                          <a:spcPct val="107000"/>
                        </a:lnSpc>
                        <a:spcAft>
                          <a:spcPts val="0"/>
                        </a:spcAft>
                      </a:pPr>
                      <a:r>
                        <a:rPr lang="fr-CH" sz="2400">
                          <a:effectLst/>
                          <a:latin typeface="Arial" panose="020B0604020202020204" pitchFamily="34" charset="0"/>
                          <a:cs typeface="Arial" panose="020B0604020202020204" pitchFamily="34" charset="0"/>
                        </a:rPr>
                        <a:t> </a:t>
                      </a:r>
                      <a:endParaRPr lang="fr-CH"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a:effectLst/>
                          <a:latin typeface="Arial" panose="020B0604020202020204" pitchFamily="34" charset="0"/>
                          <a:cs typeface="Arial" panose="020B0604020202020204" pitchFamily="34" charset="0"/>
                        </a:rPr>
                        <a:t>Nachhaltigkeits-Coaching</a:t>
                      </a:r>
                      <a:endParaRPr lang="fr-CH"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dirty="0" err="1">
                          <a:effectLst/>
                          <a:latin typeface="Arial" panose="020B0604020202020204" pitchFamily="34" charset="0"/>
                          <a:cs typeface="Arial" panose="020B0604020202020204" pitchFamily="34" charset="0"/>
                        </a:rPr>
                        <a:t>individuell</a:t>
                      </a:r>
                      <a:endParaRPr lang="fr-CH"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64118835"/>
                  </a:ext>
                </a:extLst>
              </a:tr>
            </a:tbl>
          </a:graphicData>
        </a:graphic>
      </p:graphicFrame>
    </p:spTree>
    <p:extLst>
      <p:ext uri="{BB962C8B-B14F-4D97-AF65-F5344CB8AC3E}">
        <p14:creationId xmlns:p14="http://schemas.microsoft.com/office/powerpoint/2010/main" val="26405422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7</a:t>
            </a:r>
            <a:r>
              <a:rPr lang="de-CH" dirty="0" smtClean="0"/>
              <a:t>. Evaluation</a:t>
            </a:r>
            <a:endParaRPr lang="fr-CH" dirty="0"/>
          </a:p>
        </p:txBody>
      </p:sp>
      <p:sp>
        <p:nvSpPr>
          <p:cNvPr id="3" name="Inhaltsplatzhalter 2"/>
          <p:cNvSpPr>
            <a:spLocks noGrp="1"/>
          </p:cNvSpPr>
          <p:nvPr>
            <p:ph idx="1"/>
          </p:nvPr>
        </p:nvSpPr>
        <p:spPr/>
        <p:txBody>
          <a:bodyPr>
            <a:noAutofit/>
          </a:bodyPr>
          <a:lstStyle/>
          <a:p>
            <a:pPr>
              <a:lnSpc>
                <a:spcPct val="140000"/>
              </a:lnSpc>
              <a:spcBef>
                <a:spcPts val="600"/>
              </a:spcBef>
            </a:pPr>
            <a:r>
              <a:rPr lang="de-CH" sz="2600" spc="50" dirty="0" smtClean="0"/>
              <a:t>Ausrichtung an den Programmzielen</a:t>
            </a:r>
          </a:p>
          <a:p>
            <a:pPr>
              <a:lnSpc>
                <a:spcPct val="140000"/>
              </a:lnSpc>
              <a:spcBef>
                <a:spcPts val="600"/>
              </a:spcBef>
            </a:pPr>
            <a:r>
              <a:rPr lang="de-CH" sz="2600" spc="50" dirty="0" smtClean="0"/>
              <a:t>Qualitative und quantitative Indikatoren</a:t>
            </a:r>
          </a:p>
          <a:p>
            <a:pPr>
              <a:lnSpc>
                <a:spcPct val="140000"/>
              </a:lnSpc>
              <a:spcBef>
                <a:spcPts val="600"/>
              </a:spcBef>
            </a:pPr>
            <a:r>
              <a:rPr lang="de-CH" sz="2600" spc="50" dirty="0" smtClean="0"/>
              <a:t>Fitness-</a:t>
            </a:r>
            <a:r>
              <a:rPr lang="de-CH" sz="2600" spc="50" dirty="0" err="1" smtClean="0"/>
              <a:t>for</a:t>
            </a:r>
            <a:r>
              <a:rPr lang="de-CH" sz="2600" spc="50" dirty="0" smtClean="0"/>
              <a:t>-</a:t>
            </a:r>
            <a:r>
              <a:rPr lang="de-CH" sz="2600" spc="50" dirty="0" err="1" smtClean="0"/>
              <a:t>purpose</a:t>
            </a:r>
            <a:r>
              <a:rPr lang="de-CH" sz="2600" spc="50" dirty="0" smtClean="0"/>
              <a:t> Logik</a:t>
            </a:r>
          </a:p>
          <a:p>
            <a:pPr>
              <a:lnSpc>
                <a:spcPct val="140000"/>
              </a:lnSpc>
              <a:spcBef>
                <a:spcPts val="600"/>
              </a:spcBef>
            </a:pPr>
            <a:r>
              <a:rPr lang="de-CH" sz="2600" spc="50" dirty="0" smtClean="0"/>
              <a:t>Selbst- und Fremdevaluation</a:t>
            </a:r>
          </a:p>
        </p:txBody>
      </p:sp>
    </p:spTree>
    <p:extLst>
      <p:ext uri="{BB962C8B-B14F-4D97-AF65-F5344CB8AC3E}">
        <p14:creationId xmlns:p14="http://schemas.microsoft.com/office/powerpoint/2010/main" val="32667514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7. Evaluation</a:t>
            </a:r>
            <a:endParaRPr lang="fr-CH" dirty="0"/>
          </a:p>
        </p:txBody>
      </p:sp>
      <p:sp>
        <p:nvSpPr>
          <p:cNvPr id="3" name="Inhaltsplatzhalter 2"/>
          <p:cNvSpPr>
            <a:spLocks noGrp="1"/>
          </p:cNvSpPr>
          <p:nvPr>
            <p:ph idx="1"/>
          </p:nvPr>
        </p:nvSpPr>
        <p:spPr/>
        <p:txBody>
          <a:bodyPr>
            <a:normAutofit/>
          </a:bodyPr>
          <a:lstStyle/>
          <a:p>
            <a:pPr marL="0" indent="0">
              <a:lnSpc>
                <a:spcPct val="140000"/>
              </a:lnSpc>
              <a:spcBef>
                <a:spcPts val="600"/>
              </a:spcBef>
              <a:buNone/>
              <a:tabLst>
                <a:tab pos="265113" algn="l"/>
              </a:tabLst>
            </a:pPr>
            <a:r>
              <a:rPr lang="de-CH" sz="2600" b="1" spc="50" dirty="0"/>
              <a:t>Selbstevaluation</a:t>
            </a:r>
            <a:endParaRPr lang="de-CH" sz="2600" spc="50" dirty="0"/>
          </a:p>
          <a:p>
            <a:pPr>
              <a:lnSpc>
                <a:spcPct val="140000"/>
              </a:lnSpc>
              <a:spcBef>
                <a:spcPts val="600"/>
              </a:spcBef>
              <a:tabLst>
                <a:tab pos="265113" algn="l"/>
              </a:tabLst>
            </a:pPr>
            <a:r>
              <a:rPr lang="de-CH" sz="2600" spc="50" dirty="0"/>
              <a:t>Ermöglicht eine kontinuierliche Verbesserung schon während Projektverlauf</a:t>
            </a:r>
          </a:p>
          <a:p>
            <a:pPr>
              <a:lnSpc>
                <a:spcPct val="140000"/>
              </a:lnSpc>
              <a:spcBef>
                <a:spcPts val="600"/>
              </a:spcBef>
              <a:tabLst>
                <a:tab pos="265113" algn="l"/>
              </a:tabLst>
            </a:pPr>
            <a:r>
              <a:rPr lang="de-CH" sz="2600" spc="50" dirty="0" smtClean="0"/>
              <a:t>Spezifische Ausrichtung: Programm, Disziplin, </a:t>
            </a:r>
            <a:r>
              <a:rPr lang="de-CH" sz="2600" spc="50" dirty="0" smtClean="0"/>
              <a:t>Hochschultyp</a:t>
            </a:r>
            <a:endParaRPr lang="de-CH" sz="2600" dirty="0"/>
          </a:p>
        </p:txBody>
      </p:sp>
    </p:spTree>
    <p:extLst>
      <p:ext uri="{BB962C8B-B14F-4D97-AF65-F5344CB8AC3E}">
        <p14:creationId xmlns:p14="http://schemas.microsoft.com/office/powerpoint/2010/main" val="31655266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1524000" y="1883121"/>
            <a:ext cx="9144000" cy="3730028"/>
          </a:xfrm>
        </p:spPr>
        <p:txBody>
          <a:bodyPr>
            <a:normAutofit fontScale="90000"/>
          </a:bodyPr>
          <a:lstStyle/>
          <a:p>
            <a:pPr>
              <a:lnSpc>
                <a:spcPct val="150000"/>
              </a:lnSpc>
            </a:pPr>
            <a:r>
              <a:rPr lang="fr-CH" dirty="0" err="1" smtClean="0">
                <a:solidFill>
                  <a:schemeClr val="accent1">
                    <a:lumMod val="50000"/>
                  </a:schemeClr>
                </a:solidFill>
              </a:rPr>
              <a:t>Herzlichen</a:t>
            </a:r>
            <a:r>
              <a:rPr lang="fr-CH" dirty="0" smtClean="0">
                <a:solidFill>
                  <a:schemeClr val="accent1">
                    <a:lumMod val="50000"/>
                  </a:schemeClr>
                </a:solidFill>
              </a:rPr>
              <a:t> </a:t>
            </a:r>
            <a:r>
              <a:rPr lang="fr-CH" dirty="0" err="1" smtClean="0">
                <a:solidFill>
                  <a:schemeClr val="accent1">
                    <a:lumMod val="50000"/>
                  </a:schemeClr>
                </a:solidFill>
              </a:rPr>
              <a:t>Dank</a:t>
            </a:r>
            <a:r>
              <a:rPr lang="fr-CH" dirty="0" smtClean="0">
                <a:solidFill>
                  <a:schemeClr val="accent1">
                    <a:lumMod val="50000"/>
                  </a:schemeClr>
                </a:solidFill>
              </a:rPr>
              <a:t> </a:t>
            </a:r>
            <a:r>
              <a:rPr lang="fr-CH" dirty="0" err="1" smtClean="0">
                <a:solidFill>
                  <a:schemeClr val="accent1">
                    <a:lumMod val="50000"/>
                  </a:schemeClr>
                </a:solidFill>
              </a:rPr>
              <a:t>für</a:t>
            </a:r>
            <a:r>
              <a:rPr lang="fr-CH" dirty="0" smtClean="0">
                <a:solidFill>
                  <a:schemeClr val="accent1">
                    <a:lumMod val="50000"/>
                  </a:schemeClr>
                </a:solidFill>
              </a:rPr>
              <a:t> </a:t>
            </a:r>
            <a:r>
              <a:rPr lang="fr-CH" dirty="0" err="1" smtClean="0">
                <a:solidFill>
                  <a:schemeClr val="accent1">
                    <a:lumMod val="50000"/>
                  </a:schemeClr>
                </a:solidFill>
              </a:rPr>
              <a:t>Ihre</a:t>
            </a:r>
            <a:r>
              <a:rPr lang="fr-CH" dirty="0" smtClean="0">
                <a:solidFill>
                  <a:schemeClr val="accent1">
                    <a:lumMod val="50000"/>
                  </a:schemeClr>
                </a:solidFill>
              </a:rPr>
              <a:t> </a:t>
            </a:r>
            <a:r>
              <a:rPr lang="fr-CH" dirty="0" err="1" smtClean="0">
                <a:solidFill>
                  <a:schemeClr val="accent1">
                    <a:lumMod val="50000"/>
                  </a:schemeClr>
                </a:solidFill>
              </a:rPr>
              <a:t>Aufmerksamkeit</a:t>
            </a:r>
            <a:r>
              <a:rPr lang="fr-CH" dirty="0" smtClean="0">
                <a:solidFill>
                  <a:schemeClr val="accent1">
                    <a:lumMod val="50000"/>
                  </a:schemeClr>
                </a:solidFill>
              </a:rPr>
              <a:t> </a:t>
            </a:r>
            <a:r>
              <a:rPr lang="fr-CH" dirty="0" smtClean="0">
                <a:solidFill>
                  <a:schemeClr val="accent1">
                    <a:lumMod val="50000"/>
                  </a:schemeClr>
                </a:solidFill>
              </a:rPr>
              <a:t>!</a:t>
            </a:r>
            <a:br>
              <a:rPr lang="fr-CH" dirty="0" smtClean="0">
                <a:solidFill>
                  <a:schemeClr val="accent1">
                    <a:lumMod val="50000"/>
                  </a:schemeClr>
                </a:solidFill>
              </a:rPr>
            </a:br>
            <a:r>
              <a:rPr lang="fr-CH" dirty="0" err="1" smtClean="0">
                <a:solidFill>
                  <a:schemeClr val="accent1">
                    <a:lumMod val="50000"/>
                  </a:schemeClr>
                </a:solidFill>
              </a:rPr>
              <a:t>Fragen</a:t>
            </a:r>
            <a:r>
              <a:rPr lang="fr-CH" dirty="0" smtClean="0">
                <a:solidFill>
                  <a:schemeClr val="accent1">
                    <a:lumMod val="50000"/>
                  </a:schemeClr>
                </a:solidFill>
              </a:rPr>
              <a:t> ?</a:t>
            </a:r>
            <a:endParaRPr lang="fr-CH" dirty="0">
              <a:solidFill>
                <a:schemeClr val="accent1">
                  <a:lumMod val="50000"/>
                </a:schemeClr>
              </a:solidFill>
            </a:endParaRPr>
          </a:p>
        </p:txBody>
      </p:sp>
    </p:spTree>
    <p:extLst>
      <p:ext uri="{BB962C8B-B14F-4D97-AF65-F5344CB8AC3E}">
        <p14:creationId xmlns:p14="http://schemas.microsoft.com/office/powerpoint/2010/main" val="1014534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1. </a:t>
            </a:r>
            <a:r>
              <a:rPr lang="fr-CH" dirty="0" err="1"/>
              <a:t>Struktur</a:t>
            </a:r>
            <a:r>
              <a:rPr lang="fr-CH" dirty="0"/>
              <a:t> des </a:t>
            </a:r>
            <a:r>
              <a:rPr lang="fr-CH" dirty="0" err="1"/>
              <a:t>Pilotprogrammes</a:t>
            </a:r>
            <a:endParaRPr lang="fr-CH" dirty="0"/>
          </a:p>
        </p:txBody>
      </p:sp>
      <p:pic>
        <p:nvPicPr>
          <p:cNvPr id="6" name="Image 5"/>
          <p:cNvPicPr>
            <a:picLocks noChangeAspect="1"/>
          </p:cNvPicPr>
          <p:nvPr/>
        </p:nvPicPr>
        <p:blipFill>
          <a:blip r:embed="rId2"/>
          <a:stretch>
            <a:fillRect/>
          </a:stretch>
        </p:blipFill>
        <p:spPr>
          <a:xfrm>
            <a:off x="1477950" y="1695809"/>
            <a:ext cx="9236099" cy="3565507"/>
          </a:xfrm>
          <a:prstGeom prst="rect">
            <a:avLst/>
          </a:prstGeom>
        </p:spPr>
      </p:pic>
    </p:spTree>
    <p:extLst>
      <p:ext uri="{BB962C8B-B14F-4D97-AF65-F5344CB8AC3E}">
        <p14:creationId xmlns:p14="http://schemas.microsoft.com/office/powerpoint/2010/main" val="1506879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dirty="0"/>
              <a:t>1. </a:t>
            </a:r>
            <a:r>
              <a:rPr lang="fr-CH" dirty="0" err="1" smtClean="0"/>
              <a:t>Struktur</a:t>
            </a:r>
            <a:r>
              <a:rPr lang="fr-CH" dirty="0" smtClean="0"/>
              <a:t> des </a:t>
            </a:r>
            <a:r>
              <a:rPr lang="fr-CH" dirty="0" err="1" smtClean="0"/>
              <a:t>Pilotprogrammes</a:t>
            </a:r>
            <a:endParaRPr lang="fr-CH" dirty="0"/>
          </a:p>
        </p:txBody>
      </p:sp>
      <p:sp>
        <p:nvSpPr>
          <p:cNvPr id="3" name="Espace réservé du contenu 2"/>
          <p:cNvSpPr>
            <a:spLocks noGrp="1"/>
          </p:cNvSpPr>
          <p:nvPr>
            <p:ph idx="1"/>
          </p:nvPr>
        </p:nvSpPr>
        <p:spPr/>
        <p:txBody>
          <a:bodyPr>
            <a:normAutofit/>
          </a:bodyPr>
          <a:lstStyle/>
          <a:p>
            <a:pPr>
              <a:lnSpc>
                <a:spcPct val="100000"/>
              </a:lnSpc>
            </a:pPr>
            <a:r>
              <a:rPr lang="de-CH" sz="2600" b="1" dirty="0" smtClean="0"/>
              <a:t>Strategische Leitung</a:t>
            </a:r>
            <a:endParaRPr lang="fr-CH" sz="2600" b="1" dirty="0" smtClean="0"/>
          </a:p>
          <a:p>
            <a:pPr lvl="1">
              <a:lnSpc>
                <a:spcPct val="100000"/>
              </a:lnSpc>
            </a:pPr>
            <a:r>
              <a:rPr lang="de-CH" sz="2600" dirty="0" smtClean="0"/>
              <a:t>Direktionen der Fachhochschulen für Soziale Arbeit</a:t>
            </a:r>
            <a:endParaRPr lang="fr-CH" sz="2600" dirty="0" smtClean="0"/>
          </a:p>
          <a:p>
            <a:pPr>
              <a:lnSpc>
                <a:spcPct val="100000"/>
              </a:lnSpc>
            </a:pPr>
            <a:r>
              <a:rPr lang="fr-CH" sz="2600" b="1" dirty="0" smtClean="0"/>
              <a:t>Nationale </a:t>
            </a:r>
            <a:r>
              <a:rPr lang="fr-CH" sz="2600" b="1" dirty="0" err="1" smtClean="0"/>
              <a:t>Koordination</a:t>
            </a:r>
            <a:r>
              <a:rPr lang="fr-CH" sz="2600" b="1" dirty="0" smtClean="0"/>
              <a:t> (</a:t>
            </a:r>
            <a:r>
              <a:rPr lang="fr-CH" sz="2600" b="1" dirty="0" err="1" smtClean="0"/>
              <a:t>operative</a:t>
            </a:r>
            <a:r>
              <a:rPr lang="fr-CH" sz="2600" b="1" dirty="0" smtClean="0"/>
              <a:t> </a:t>
            </a:r>
            <a:r>
              <a:rPr lang="fr-CH" sz="2600" b="1" dirty="0" err="1" smtClean="0"/>
              <a:t>Leitung</a:t>
            </a:r>
            <a:r>
              <a:rPr lang="fr-CH" sz="2600" b="1" dirty="0" smtClean="0"/>
              <a:t>)</a:t>
            </a:r>
          </a:p>
          <a:p>
            <a:pPr lvl="1">
              <a:lnSpc>
                <a:spcPct val="100000"/>
              </a:lnSpc>
              <a:tabLst>
                <a:tab pos="4038600" algn="l"/>
              </a:tabLst>
            </a:pPr>
            <a:r>
              <a:rPr lang="fr-CH" sz="2600" dirty="0" smtClean="0"/>
              <a:t>FHSG, </a:t>
            </a:r>
            <a:r>
              <a:rPr lang="fr-CH" sz="2600" dirty="0" err="1" smtClean="0"/>
              <a:t>Soziale</a:t>
            </a:r>
            <a:r>
              <a:rPr lang="fr-CH" sz="2600" dirty="0" smtClean="0"/>
              <a:t> </a:t>
            </a:r>
            <a:r>
              <a:rPr lang="fr-CH" sz="2600" dirty="0" err="1" smtClean="0"/>
              <a:t>Arbeit</a:t>
            </a:r>
            <a:r>
              <a:rPr lang="fr-CH" sz="2600" dirty="0" smtClean="0"/>
              <a:t> : </a:t>
            </a:r>
            <a:r>
              <a:rPr lang="fr-CH" sz="2600" dirty="0" smtClean="0"/>
              <a:t>Ruth </a:t>
            </a:r>
            <a:r>
              <a:rPr lang="fr-CH" sz="2600" dirty="0" smtClean="0"/>
              <a:t>Maria Kuster</a:t>
            </a:r>
          </a:p>
          <a:p>
            <a:pPr lvl="1">
              <a:lnSpc>
                <a:spcPct val="100000"/>
              </a:lnSpc>
              <a:tabLst>
                <a:tab pos="4038600" algn="l"/>
              </a:tabLst>
            </a:pPr>
            <a:r>
              <a:rPr lang="fr-CH" sz="2600" dirty="0" smtClean="0"/>
              <a:t>HES-SO, </a:t>
            </a:r>
            <a:r>
              <a:rPr lang="fr-CH" sz="2600" dirty="0" err="1" smtClean="0"/>
              <a:t>Soziale</a:t>
            </a:r>
            <a:r>
              <a:rPr lang="fr-CH" sz="2600" dirty="0" smtClean="0"/>
              <a:t> </a:t>
            </a:r>
            <a:r>
              <a:rPr lang="fr-CH" sz="2600" dirty="0" err="1" smtClean="0"/>
              <a:t>Arbeit</a:t>
            </a:r>
            <a:r>
              <a:rPr lang="fr-CH" sz="2600" dirty="0" smtClean="0"/>
              <a:t> : </a:t>
            </a:r>
            <a:r>
              <a:rPr lang="fr-CH" sz="2600" dirty="0" smtClean="0"/>
              <a:t>Evelyne Thoennissen </a:t>
            </a:r>
            <a:r>
              <a:rPr lang="fr-CH" sz="2600" dirty="0" err="1" smtClean="0"/>
              <a:t>und</a:t>
            </a:r>
            <a:r>
              <a:rPr lang="fr-CH" sz="2600" dirty="0" smtClean="0"/>
              <a:t> Olivier Grand</a:t>
            </a:r>
          </a:p>
          <a:p>
            <a:pPr lvl="1">
              <a:lnSpc>
                <a:spcPct val="100000"/>
              </a:lnSpc>
              <a:tabLst>
                <a:tab pos="4038600" algn="l"/>
              </a:tabLst>
            </a:pPr>
            <a:r>
              <a:rPr lang="fr-CH" sz="2600" dirty="0" smtClean="0"/>
              <a:t>HSLU, </a:t>
            </a:r>
            <a:r>
              <a:rPr lang="fr-CH" sz="2600" dirty="0" err="1" smtClean="0"/>
              <a:t>Soziale</a:t>
            </a:r>
            <a:r>
              <a:rPr lang="fr-CH" sz="2600" dirty="0" smtClean="0"/>
              <a:t> </a:t>
            </a:r>
            <a:r>
              <a:rPr lang="fr-CH" sz="2600" dirty="0" err="1" smtClean="0"/>
              <a:t>Arbeit</a:t>
            </a:r>
            <a:r>
              <a:rPr lang="fr-CH" sz="2600" dirty="0" smtClean="0"/>
              <a:t>: 	Simone </a:t>
            </a:r>
            <a:r>
              <a:rPr lang="fr-CH" sz="2600" dirty="0" err="1" smtClean="0"/>
              <a:t>Gretler</a:t>
            </a:r>
            <a:endParaRPr lang="fr-CH" sz="2600" dirty="0" smtClean="0"/>
          </a:p>
          <a:p>
            <a:pPr lvl="1">
              <a:lnSpc>
                <a:spcPct val="100000"/>
              </a:lnSpc>
              <a:tabLst>
                <a:tab pos="4038600" algn="l"/>
              </a:tabLst>
            </a:pPr>
            <a:r>
              <a:rPr lang="fr-CH" sz="2600" dirty="0" smtClean="0"/>
              <a:t>FHNW, </a:t>
            </a:r>
            <a:r>
              <a:rPr lang="fr-CH" sz="2600" dirty="0" err="1" smtClean="0"/>
              <a:t>Soziale</a:t>
            </a:r>
            <a:r>
              <a:rPr lang="fr-CH" sz="2600" dirty="0" smtClean="0"/>
              <a:t> </a:t>
            </a:r>
            <a:r>
              <a:rPr lang="fr-CH" sz="2600" dirty="0" err="1" smtClean="0"/>
              <a:t>Arbeit</a:t>
            </a:r>
            <a:r>
              <a:rPr lang="fr-CH" sz="2600" dirty="0" smtClean="0"/>
              <a:t>: </a:t>
            </a:r>
            <a:r>
              <a:rPr lang="fr-CH" sz="2600" dirty="0" smtClean="0"/>
              <a:t>Regula </a:t>
            </a:r>
            <a:r>
              <a:rPr lang="fr-CH" sz="2600" dirty="0" smtClean="0"/>
              <a:t>Dällenbach</a:t>
            </a:r>
          </a:p>
          <a:p>
            <a:pPr lvl="1">
              <a:lnSpc>
                <a:spcPct val="100000"/>
              </a:lnSpc>
              <a:tabLst>
                <a:tab pos="4038600" algn="l"/>
              </a:tabLst>
            </a:pPr>
            <a:r>
              <a:rPr lang="fr-CH" sz="2600" dirty="0" smtClean="0"/>
              <a:t>SUPSI, </a:t>
            </a:r>
            <a:r>
              <a:rPr lang="fr-CH" sz="2600" dirty="0" err="1" smtClean="0"/>
              <a:t>Soziale</a:t>
            </a:r>
            <a:r>
              <a:rPr lang="fr-CH" sz="2600" dirty="0" smtClean="0"/>
              <a:t> </a:t>
            </a:r>
            <a:r>
              <a:rPr lang="fr-CH" sz="2600" dirty="0" err="1" smtClean="0"/>
              <a:t>Arbeit</a:t>
            </a:r>
            <a:r>
              <a:rPr lang="fr-CH" sz="2600" dirty="0" smtClean="0"/>
              <a:t>: </a:t>
            </a:r>
            <a:r>
              <a:rPr lang="fr-CH" sz="2600" dirty="0" smtClean="0"/>
              <a:t>Danuscia </a:t>
            </a:r>
            <a:r>
              <a:rPr lang="fr-CH" sz="2600" dirty="0" smtClean="0"/>
              <a:t>Tschudi</a:t>
            </a:r>
          </a:p>
        </p:txBody>
      </p:sp>
    </p:spTree>
    <p:extLst>
      <p:ext uri="{BB962C8B-B14F-4D97-AF65-F5344CB8AC3E}">
        <p14:creationId xmlns:p14="http://schemas.microsoft.com/office/powerpoint/2010/main" val="4186367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t>2. </a:t>
            </a:r>
            <a:r>
              <a:rPr lang="fr-CH" dirty="0" err="1"/>
              <a:t>Ziele</a:t>
            </a:r>
            <a:r>
              <a:rPr lang="fr-CH" dirty="0"/>
              <a:t> </a:t>
            </a:r>
            <a:r>
              <a:rPr lang="fr-CH" dirty="0"/>
              <a:t>des </a:t>
            </a:r>
            <a:r>
              <a:rPr lang="fr-CH" dirty="0" err="1"/>
              <a:t>Pilotprogrammes</a:t>
            </a:r>
            <a:endParaRPr lang="fr-CH" dirty="0"/>
          </a:p>
        </p:txBody>
      </p:sp>
      <p:sp>
        <p:nvSpPr>
          <p:cNvPr id="3" name="Espace réservé du contenu 2"/>
          <p:cNvSpPr>
            <a:spLocks noGrp="1"/>
          </p:cNvSpPr>
          <p:nvPr>
            <p:ph idx="1"/>
          </p:nvPr>
        </p:nvSpPr>
        <p:spPr/>
        <p:txBody>
          <a:bodyPr>
            <a:noAutofit/>
          </a:bodyPr>
          <a:lstStyle/>
          <a:p>
            <a:pPr marL="0" indent="0">
              <a:lnSpc>
                <a:spcPct val="150000"/>
              </a:lnSpc>
              <a:spcBef>
                <a:spcPts val="600"/>
              </a:spcBef>
              <a:buNone/>
            </a:pPr>
            <a:r>
              <a:rPr lang="de-CH" sz="2600" b="1" dirty="0" smtClean="0"/>
              <a:t>Programmziele </a:t>
            </a:r>
          </a:p>
          <a:p>
            <a:pPr>
              <a:lnSpc>
                <a:spcPct val="150000"/>
              </a:lnSpc>
              <a:spcBef>
                <a:spcPts val="600"/>
              </a:spcBef>
            </a:pPr>
            <a:r>
              <a:rPr lang="de-CH" sz="2600" b="1" dirty="0" smtClean="0"/>
              <a:t>Kompetenzerweiterung</a:t>
            </a:r>
            <a:r>
              <a:rPr lang="de-CH" sz="2600" dirty="0" smtClean="0"/>
              <a:t> der Programmteilnehmenden auf der Basis des doppelten Kompetenzprofils sowie Transfer nach Immersion</a:t>
            </a:r>
            <a:endParaRPr lang="fr-CH" sz="2600" dirty="0" smtClean="0"/>
          </a:p>
          <a:p>
            <a:pPr>
              <a:lnSpc>
                <a:spcPct val="150000"/>
              </a:lnSpc>
              <a:spcBef>
                <a:spcPts val="600"/>
              </a:spcBef>
            </a:pPr>
            <a:r>
              <a:rPr lang="de-CH" sz="2600" b="1" dirty="0" smtClean="0"/>
              <a:t>Karrierewege in der Sozialen Arbeit</a:t>
            </a:r>
            <a:r>
              <a:rPr lang="de-CH" sz="2600" dirty="0" smtClean="0"/>
              <a:t> öffnen und erproben (Career Center)</a:t>
            </a:r>
          </a:p>
          <a:p>
            <a:pPr marL="0" indent="0">
              <a:lnSpc>
                <a:spcPct val="140000"/>
              </a:lnSpc>
              <a:spcBef>
                <a:spcPts val="600"/>
              </a:spcBef>
              <a:buNone/>
            </a:pPr>
            <a:endParaRPr lang="fr-CH" sz="2600" dirty="0"/>
          </a:p>
        </p:txBody>
      </p:sp>
    </p:spTree>
    <p:extLst>
      <p:ext uri="{BB962C8B-B14F-4D97-AF65-F5344CB8AC3E}">
        <p14:creationId xmlns:p14="http://schemas.microsoft.com/office/powerpoint/2010/main" val="3942073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fr-CH" dirty="0"/>
              <a:t>2. </a:t>
            </a:r>
            <a:r>
              <a:rPr lang="fr-CH" dirty="0" err="1" smtClean="0"/>
              <a:t>Ziele</a:t>
            </a:r>
            <a:r>
              <a:rPr lang="fr-CH" dirty="0" smtClean="0"/>
              <a:t> des </a:t>
            </a:r>
            <a:r>
              <a:rPr lang="fr-CH" dirty="0" err="1" smtClean="0"/>
              <a:t>Pilotprogrammes</a:t>
            </a:r>
            <a:endParaRPr lang="fr-CH" dirty="0"/>
          </a:p>
        </p:txBody>
      </p:sp>
      <p:sp>
        <p:nvSpPr>
          <p:cNvPr id="3" name="Inhaltsplatzhalter 2"/>
          <p:cNvSpPr>
            <a:spLocks noGrp="1"/>
          </p:cNvSpPr>
          <p:nvPr>
            <p:ph idx="1"/>
          </p:nvPr>
        </p:nvSpPr>
        <p:spPr/>
        <p:txBody>
          <a:bodyPr>
            <a:normAutofit/>
          </a:bodyPr>
          <a:lstStyle/>
          <a:p>
            <a:pPr marL="0" indent="0">
              <a:lnSpc>
                <a:spcPct val="150000"/>
              </a:lnSpc>
              <a:spcBef>
                <a:spcPts val="600"/>
              </a:spcBef>
              <a:buNone/>
            </a:pPr>
            <a:r>
              <a:rPr lang="de-CH" sz="2600" b="1" dirty="0" smtClean="0"/>
              <a:t>Mittelfristige </a:t>
            </a:r>
            <a:r>
              <a:rPr lang="de-CH" sz="2600" b="1" dirty="0"/>
              <a:t>Ziele</a:t>
            </a:r>
            <a:endParaRPr lang="fr-CH" sz="2600" dirty="0"/>
          </a:p>
          <a:p>
            <a:pPr lvl="0">
              <a:lnSpc>
                <a:spcPct val="150000"/>
              </a:lnSpc>
              <a:spcBef>
                <a:spcPts val="600"/>
              </a:spcBef>
            </a:pPr>
            <a:r>
              <a:rPr lang="de-CH" sz="2600" b="1" dirty="0"/>
              <a:t>Stärkung des Profils der Fachhochschulen</a:t>
            </a:r>
            <a:r>
              <a:rPr lang="de-CH" sz="2600" dirty="0"/>
              <a:t> an der Schnittstelle von Forschung und Praxis</a:t>
            </a:r>
            <a:endParaRPr lang="fr-CH" sz="2600" dirty="0"/>
          </a:p>
          <a:p>
            <a:pPr lvl="0">
              <a:lnSpc>
                <a:spcPct val="150000"/>
              </a:lnSpc>
              <a:spcBef>
                <a:spcPts val="600"/>
              </a:spcBef>
            </a:pPr>
            <a:r>
              <a:rPr lang="de-CH" sz="2600" b="1" dirty="0"/>
              <a:t>Förderung der Professionalisierung und Professionalität der Sozialen </a:t>
            </a:r>
            <a:r>
              <a:rPr lang="de-CH" sz="2600" b="1" dirty="0" smtClean="0"/>
              <a:t>Arbeit</a:t>
            </a:r>
            <a:endParaRPr lang="de-CH" sz="2600" b="1" dirty="0">
              <a:solidFill>
                <a:srgbClr val="FF0000"/>
              </a:solidFill>
            </a:endParaRPr>
          </a:p>
          <a:p>
            <a:pPr marL="0" indent="0">
              <a:buNone/>
            </a:pPr>
            <a:endParaRPr lang="fr-CH" sz="2600" dirty="0"/>
          </a:p>
        </p:txBody>
      </p:sp>
    </p:spTree>
    <p:extLst>
      <p:ext uri="{BB962C8B-B14F-4D97-AF65-F5344CB8AC3E}">
        <p14:creationId xmlns:p14="http://schemas.microsoft.com/office/powerpoint/2010/main" val="954470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3</a:t>
            </a:r>
            <a:r>
              <a:rPr lang="de-CH" dirty="0" smtClean="0"/>
              <a:t>. </a:t>
            </a:r>
            <a:r>
              <a:rPr lang="fr-CH" dirty="0" err="1" smtClean="0"/>
              <a:t>Mehrwert</a:t>
            </a:r>
            <a:r>
              <a:rPr lang="fr-CH" dirty="0" smtClean="0"/>
              <a:t> des </a:t>
            </a:r>
            <a:r>
              <a:rPr lang="fr-CH" dirty="0" err="1" smtClean="0"/>
              <a:t>Pilotprogrammes</a:t>
            </a:r>
            <a:endParaRPr lang="fr-CH" dirty="0"/>
          </a:p>
        </p:txBody>
      </p:sp>
      <p:sp>
        <p:nvSpPr>
          <p:cNvPr id="3" name="Inhaltsplatzhalter 2"/>
          <p:cNvSpPr>
            <a:spLocks noGrp="1"/>
          </p:cNvSpPr>
          <p:nvPr>
            <p:ph idx="1"/>
          </p:nvPr>
        </p:nvSpPr>
        <p:spPr/>
        <p:txBody>
          <a:bodyPr>
            <a:normAutofit/>
          </a:bodyPr>
          <a:lstStyle/>
          <a:p>
            <a:pPr marL="0" lvl="0" indent="0">
              <a:lnSpc>
                <a:spcPct val="150000"/>
              </a:lnSpc>
              <a:spcBef>
                <a:spcPts val="600"/>
              </a:spcBef>
              <a:buNone/>
            </a:pPr>
            <a:r>
              <a:rPr lang="de-CH" sz="2600" dirty="0" smtClean="0"/>
              <a:t>Durch </a:t>
            </a:r>
            <a:r>
              <a:rPr lang="de-CH" sz="2600" dirty="0"/>
              <a:t>die enge Zusammenarbeit </a:t>
            </a:r>
            <a:r>
              <a:rPr lang="de-CH" sz="2600" dirty="0" smtClean="0"/>
              <a:t>zwischen den beteiligten Fachhochschulen und den Praxispartnerorganisationen in </a:t>
            </a:r>
            <a:r>
              <a:rPr lang="de-CH" sz="2600" dirty="0"/>
              <a:t>den Programmen soll mehr Praxiskompetenz in die Forschung einfliessen, aber auch mehr Forschungskompetenz und wissenschaftliches Wissen in die </a:t>
            </a:r>
            <a:r>
              <a:rPr lang="de-CH" sz="2600" dirty="0" smtClean="0"/>
              <a:t>Praxis (</a:t>
            </a:r>
            <a:r>
              <a:rPr lang="de-CH" sz="2600" dirty="0" err="1" smtClean="0"/>
              <a:t>Win-Win</a:t>
            </a:r>
            <a:r>
              <a:rPr lang="de-CH" sz="2600" dirty="0" smtClean="0"/>
              <a:t>)</a:t>
            </a:r>
            <a:endParaRPr lang="fr-CH" sz="2600" dirty="0"/>
          </a:p>
        </p:txBody>
      </p:sp>
    </p:spTree>
    <p:extLst>
      <p:ext uri="{BB962C8B-B14F-4D97-AF65-F5344CB8AC3E}">
        <p14:creationId xmlns:p14="http://schemas.microsoft.com/office/powerpoint/2010/main" val="2744412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3. </a:t>
            </a:r>
            <a:r>
              <a:rPr lang="fr-CH" dirty="0" err="1" smtClean="0"/>
              <a:t>Mehrwert</a:t>
            </a:r>
            <a:r>
              <a:rPr lang="fr-CH" dirty="0" smtClean="0"/>
              <a:t> des </a:t>
            </a:r>
            <a:r>
              <a:rPr lang="fr-CH" dirty="0" err="1" smtClean="0"/>
              <a:t>Pilotprogrammes</a:t>
            </a:r>
            <a:endParaRPr lang="fr-CH" dirty="0"/>
          </a:p>
        </p:txBody>
      </p:sp>
      <p:sp>
        <p:nvSpPr>
          <p:cNvPr id="3" name="Inhaltsplatzhalter 2"/>
          <p:cNvSpPr>
            <a:spLocks noGrp="1"/>
          </p:cNvSpPr>
          <p:nvPr>
            <p:ph idx="1"/>
          </p:nvPr>
        </p:nvSpPr>
        <p:spPr/>
        <p:txBody>
          <a:bodyPr>
            <a:normAutofit/>
          </a:bodyPr>
          <a:lstStyle/>
          <a:p>
            <a:pPr>
              <a:lnSpc>
                <a:spcPct val="150000"/>
              </a:lnSpc>
            </a:pPr>
            <a:r>
              <a:rPr lang="de-CH" sz="2600" dirty="0" smtClean="0"/>
              <a:t>Mitarbeitende der beteiligten Hochschulen für Soziale Arbeit</a:t>
            </a:r>
          </a:p>
          <a:p>
            <a:pPr>
              <a:lnSpc>
                <a:spcPct val="150000"/>
              </a:lnSpc>
            </a:pPr>
            <a:r>
              <a:rPr lang="de-CH" sz="2600" dirty="0" smtClean="0"/>
              <a:t>Fachhochschulen – Soziale Arbeit</a:t>
            </a:r>
          </a:p>
          <a:p>
            <a:pPr>
              <a:lnSpc>
                <a:spcPct val="150000"/>
              </a:lnSpc>
            </a:pPr>
            <a:r>
              <a:rPr lang="de-CH" sz="2600" dirty="0" smtClean="0"/>
              <a:t>Mitarbeitende in Praxisorganisationen</a:t>
            </a:r>
          </a:p>
          <a:p>
            <a:pPr>
              <a:lnSpc>
                <a:spcPct val="150000"/>
              </a:lnSpc>
            </a:pPr>
            <a:r>
              <a:rPr lang="de-CH" sz="2600" dirty="0" smtClean="0"/>
              <a:t>Praxisorganisationen</a:t>
            </a:r>
          </a:p>
        </p:txBody>
      </p:sp>
    </p:spTree>
    <p:extLst>
      <p:ext uri="{BB962C8B-B14F-4D97-AF65-F5344CB8AC3E}">
        <p14:creationId xmlns:p14="http://schemas.microsoft.com/office/powerpoint/2010/main" val="997930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t>4</a:t>
            </a:r>
            <a:r>
              <a:rPr lang="fr-CH" dirty="0" smtClean="0"/>
              <a:t>. </a:t>
            </a:r>
            <a:r>
              <a:rPr lang="fr-CH" dirty="0" err="1" smtClean="0"/>
              <a:t>Doppeltes</a:t>
            </a:r>
            <a:r>
              <a:rPr lang="fr-CH" dirty="0" smtClean="0"/>
              <a:t> </a:t>
            </a:r>
            <a:r>
              <a:rPr lang="fr-CH" dirty="0" err="1" smtClean="0"/>
              <a:t>Kompetenzprofil</a:t>
            </a:r>
            <a:endParaRPr lang="fr-CH" dirty="0"/>
          </a:p>
        </p:txBody>
      </p:sp>
      <p:sp>
        <p:nvSpPr>
          <p:cNvPr id="3" name="Espace réservé du contenu 2"/>
          <p:cNvSpPr>
            <a:spLocks noGrp="1"/>
          </p:cNvSpPr>
          <p:nvPr>
            <p:ph idx="1"/>
          </p:nvPr>
        </p:nvSpPr>
        <p:spPr/>
        <p:txBody>
          <a:bodyPr>
            <a:normAutofit/>
          </a:bodyPr>
          <a:lstStyle/>
          <a:p>
            <a:pPr marL="266700" indent="-266700">
              <a:lnSpc>
                <a:spcPct val="130000"/>
              </a:lnSpc>
              <a:spcBef>
                <a:spcPts val="600"/>
              </a:spcBef>
            </a:pPr>
            <a:r>
              <a:rPr lang="de-CH" sz="2600" dirty="0" smtClean="0"/>
              <a:t>Gemeinsame Arbeitsdefinition</a:t>
            </a:r>
          </a:p>
          <a:p>
            <a:pPr marL="266700" indent="-266700">
              <a:lnSpc>
                <a:spcPct val="130000"/>
              </a:lnSpc>
              <a:spcBef>
                <a:spcPts val="600"/>
              </a:spcBef>
            </a:pPr>
            <a:r>
              <a:rPr lang="fr-CH" sz="2600" b="1" dirty="0" err="1" smtClean="0"/>
              <a:t>strategisches</a:t>
            </a:r>
            <a:r>
              <a:rPr lang="fr-CH" sz="2600" b="1" dirty="0" smtClean="0"/>
              <a:t> </a:t>
            </a:r>
            <a:r>
              <a:rPr lang="fr-CH" sz="2600" b="1" dirty="0" err="1"/>
              <a:t>Kompetenzmodell</a:t>
            </a:r>
            <a:r>
              <a:rPr lang="fr-CH" sz="2600" b="1" dirty="0"/>
              <a:t> </a:t>
            </a:r>
            <a:r>
              <a:rPr lang="fr-CH" sz="2600" dirty="0" err="1"/>
              <a:t>für</a:t>
            </a:r>
            <a:r>
              <a:rPr lang="fr-CH" sz="2600" dirty="0"/>
              <a:t> </a:t>
            </a:r>
            <a:r>
              <a:rPr lang="fr-CH" sz="2600" dirty="0" err="1"/>
              <a:t>akademisches</a:t>
            </a:r>
            <a:r>
              <a:rPr lang="fr-CH" sz="2600" dirty="0"/>
              <a:t> </a:t>
            </a:r>
            <a:r>
              <a:rPr lang="fr-CH" sz="2600" dirty="0" err="1"/>
              <a:t>Personalmanagement</a:t>
            </a:r>
            <a:r>
              <a:rPr lang="fr-CH" sz="2600" dirty="0"/>
              <a:t> in </a:t>
            </a:r>
            <a:r>
              <a:rPr lang="fr-CH" sz="2600" dirty="0" err="1" smtClean="0"/>
              <a:t>Hochschulen</a:t>
            </a:r>
            <a:endParaRPr lang="de-CH" sz="2600" dirty="0" smtClean="0"/>
          </a:p>
          <a:p>
            <a:pPr marL="266700" indent="-266700">
              <a:lnSpc>
                <a:spcPct val="130000"/>
              </a:lnSpc>
              <a:spcBef>
                <a:spcPts val="600"/>
              </a:spcBef>
            </a:pPr>
            <a:r>
              <a:rPr lang="de-CH" sz="2600" dirty="0" smtClean="0"/>
              <a:t>Arbeitsdokument der nat. Koordination von </a:t>
            </a:r>
            <a:r>
              <a:rPr lang="de-CH" sz="2600" dirty="0" smtClean="0"/>
              <a:t>Career2SocialWork </a:t>
            </a:r>
            <a:r>
              <a:rPr lang="de-CH" sz="2600" dirty="0" smtClean="0"/>
              <a:t>dient als gemeinsame Grundlage und soll im Verlauf des Projektes ergänzt und weiterentwickelt </a:t>
            </a:r>
            <a:r>
              <a:rPr lang="de-CH" sz="2600" dirty="0" smtClean="0"/>
              <a:t>werden</a:t>
            </a:r>
            <a:endParaRPr lang="de-CH" sz="2600" dirty="0" smtClean="0"/>
          </a:p>
        </p:txBody>
      </p:sp>
    </p:spTree>
    <p:extLst>
      <p:ext uri="{BB962C8B-B14F-4D97-AF65-F5344CB8AC3E}">
        <p14:creationId xmlns:p14="http://schemas.microsoft.com/office/powerpoint/2010/main" val="3222573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 id="{865DC02C-6AD5-43E1-84FA-BE50ADA0C45B}" vid="{B987B2D4-2CCB-442C-ADD8-9D30B618C41E}"/>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7BB91926D3FD840BC2F1C7F23499AB6" ma:contentTypeVersion="0" ma:contentTypeDescription="Crée un document." ma:contentTypeScope="" ma:versionID="539deb1268fae099756ea58d54129b31">
  <xsd:schema xmlns:xsd="http://www.w3.org/2001/XMLSchema" xmlns:xs="http://www.w3.org/2001/XMLSchema" xmlns:p="http://schemas.microsoft.com/office/2006/metadata/properties" xmlns:ns2="97cc29bd-3a62-4e66-8107-1b8b35c0b76d" targetNamespace="http://schemas.microsoft.com/office/2006/metadata/properties" ma:root="true" ma:fieldsID="ffcc5ec4a3d2a4b20c863385b70406c1" ns2:_="">
    <xsd:import namespace="97cc29bd-3a62-4e66-8107-1b8b35c0b76d"/>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cc29bd-3a62-4e66-8107-1b8b35c0b76d" elementFormDefault="qualified">
    <xsd:import namespace="http://schemas.microsoft.com/office/2006/documentManagement/types"/>
    <xsd:import namespace="http://schemas.microsoft.com/office/infopath/2007/PartnerControls"/>
    <xsd:element name="_dlc_DocId" ma:index="8" nillable="true" ma:displayName="Valeur d’ID de document" ma:description="Valeur de l’ID de document affecté à cet élément." ma:internalName="_dlc_DocId" ma:readOnly="true">
      <xsd:simpleType>
        <xsd:restriction base="dms:Text"/>
      </xsd:simpleType>
    </xsd:element>
    <xsd:element name="_dlc_DocIdUrl" ma:index="9"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DF043EE-1EE3-4E21-88B0-856173766D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cc29bd-3a62-4e66-8107-1b8b35c0b7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72D1C7-E930-4219-8291-A4BC94614DCA}">
  <ds:schemaRefs>
    <ds:schemaRef ds:uri="http://schemas.microsoft.com/sharepoint/events"/>
  </ds:schemaRefs>
</ds:datastoreItem>
</file>

<file path=customXml/itemProps3.xml><?xml version="1.0" encoding="utf-8"?>
<ds:datastoreItem xmlns:ds="http://schemas.openxmlformats.org/officeDocument/2006/customXml" ds:itemID="{6F0D9091-3336-43C0-B910-D8F2470F82C9}">
  <ds:schemaRefs>
    <ds:schemaRef ds:uri="http://schemas.microsoft.com/sharepoint/v3/contenttype/forms"/>
  </ds:schemaRefs>
</ds:datastoreItem>
</file>

<file path=customXml/itemProps4.xml><?xml version="1.0" encoding="utf-8"?>
<ds:datastoreItem xmlns:ds="http://schemas.openxmlformats.org/officeDocument/2006/customXml" ds:itemID="{65B183CB-07BC-4D4B-BE99-3173B8883FCA}">
  <ds:schemaRefs>
    <ds:schemaRef ds:uri="97cc29bd-3a62-4e66-8107-1b8b35c0b76d"/>
    <ds:schemaRef ds:uri="http://schemas.microsoft.com/office/2006/documentManagement/types"/>
    <ds:schemaRef ds:uri="http://purl.org/dc/elements/1.1/"/>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Modele-potx_Career2SW</Template>
  <TotalTime>0</TotalTime>
  <Words>909</Words>
  <Application>Microsoft Office PowerPoint</Application>
  <PresentationFormat>Grand écran</PresentationFormat>
  <Paragraphs>165</Paragraphs>
  <Slides>24</Slides>
  <Notes>2</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24</vt:i4>
      </vt:variant>
    </vt:vector>
  </HeadingPairs>
  <TitlesOfParts>
    <vt:vector size="27" baseType="lpstr">
      <vt:lpstr>Arial</vt:lpstr>
      <vt:lpstr>Calibri</vt:lpstr>
      <vt:lpstr>Thème Office</vt:lpstr>
      <vt:lpstr>Career2SocialWork</vt:lpstr>
      <vt:lpstr>Inhalt der Präsentation</vt:lpstr>
      <vt:lpstr>1. Struktur des Pilotprogrammes</vt:lpstr>
      <vt:lpstr>1. Struktur des Pilotprogrammes</vt:lpstr>
      <vt:lpstr>2. Ziele des Pilotprogrammes</vt:lpstr>
      <vt:lpstr>2. Ziele des Pilotprogrammes</vt:lpstr>
      <vt:lpstr>3. Mehrwert des Pilotprogrammes</vt:lpstr>
      <vt:lpstr>3. Mehrwert des Pilotprogrammes</vt:lpstr>
      <vt:lpstr>4. Doppeltes Kompetenzprofil</vt:lpstr>
      <vt:lpstr>4. Doppeltes Kompetenzprofil</vt:lpstr>
      <vt:lpstr>5. Immersionsprogramm</vt:lpstr>
      <vt:lpstr>5. Immersionsprogramm</vt:lpstr>
      <vt:lpstr>5. Immersionsprogramm</vt:lpstr>
      <vt:lpstr>5. Immersionsprogramm FH -&gt; Praxis</vt:lpstr>
      <vt:lpstr>5. Immersionsprogramm FH -&gt; Praxis</vt:lpstr>
      <vt:lpstr>5. Immersionsprogramm</vt:lpstr>
      <vt:lpstr>5. Immersionsprogramm</vt:lpstr>
      <vt:lpstr>5. Immersionsprogramm</vt:lpstr>
      <vt:lpstr>5. Immersionsprogramm</vt:lpstr>
      <vt:lpstr>6. Coaching</vt:lpstr>
      <vt:lpstr>6. Coaching-Modell</vt:lpstr>
      <vt:lpstr>7. Evaluation</vt:lpstr>
      <vt:lpstr>7. Evaluation</vt:lpstr>
      <vt:lpstr>Herzlichen Dank für Ihre Aufmerksamkeit ! Fragen ?</vt:lpstr>
    </vt:vector>
  </TitlesOfParts>
  <Company>HEFR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Grand Olivier</dc:creator>
  <cp:lastModifiedBy>Grand Olivier</cp:lastModifiedBy>
  <cp:revision>86</cp:revision>
  <dcterms:created xsi:type="dcterms:W3CDTF">2018-04-04T09:24:28Z</dcterms:created>
  <dcterms:modified xsi:type="dcterms:W3CDTF">2018-04-12T09:32:11Z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0x01010097BB91926D3FD840BC2F1C7F23499AB6</vt:lpwstr>
  </property>
  <property fmtid="{D5CDD505-2E9C-101B-9397-08002B2CF9AE}" pid="4" name="_AdHocReviewCycleID">
    <vt:i4>-1879306560</vt:i4>
  </property>
  <property fmtid="{D5CDD505-2E9C-101B-9397-08002B2CF9AE}" pid="5" name="_EmailSubject">
    <vt:lpwstr>C2SW: Documentation de la journée Kick-Off</vt:lpwstr>
  </property>
  <property fmtid="{D5CDD505-2E9C-101B-9397-08002B2CF9AE}" pid="6" name="_AuthorEmail">
    <vt:lpwstr>evelyne.thoennissen@hevs.ch</vt:lpwstr>
  </property>
  <property fmtid="{D5CDD505-2E9C-101B-9397-08002B2CF9AE}" pid="7" name="_AuthorEmailDisplayName">
    <vt:lpwstr>Evelyne Thoennissen</vt:lpwstr>
  </property>
  <property fmtid="{D5CDD505-2E9C-101B-9397-08002B2CF9AE}" pid="8" name="_PreviousAdHocReviewCycleID">
    <vt:i4>262438655</vt:i4>
  </property>
</Properties>
</file>