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88" r:id="rId6"/>
    <p:sldId id="289" r:id="rId7"/>
    <p:sldId id="290" r:id="rId8"/>
    <p:sldId id="291" r:id="rId9"/>
    <p:sldId id="281" r:id="rId10"/>
    <p:sldId id="283" r:id="rId11"/>
    <p:sldId id="260" r:id="rId12"/>
    <p:sldId id="282" r:id="rId13"/>
    <p:sldId id="284" r:id="rId14"/>
    <p:sldId id="292" r:id="rId15"/>
    <p:sldId id="286" r:id="rId16"/>
    <p:sldId id="287" r:id="rId17"/>
    <p:sldId id="266" r:id="rId18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d Olivier" initials="GO" lastIdx="3" clrIdx="0">
    <p:extLst>
      <p:ext uri="{19B8F6BF-5375-455C-9EA6-DF929625EA0E}">
        <p15:presenceInfo xmlns:p15="http://schemas.microsoft.com/office/powerpoint/2012/main" userId="S-1-5-21-4037998928-318183558-1227690393-77412" providerId="AD"/>
      </p:ext>
    </p:extLst>
  </p:cmAuthor>
  <p:cmAuthor id="2" name="Foldhazi Agnes (HES)" initials="FA(" lastIdx="5" clrIdx="1">
    <p:extLst>
      <p:ext uri="{19B8F6BF-5375-455C-9EA6-DF929625EA0E}">
        <p15:presenceInfo xmlns:p15="http://schemas.microsoft.com/office/powerpoint/2012/main" userId="S-1-5-21-2283794890-4084630835-3100488372-69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0421" autoAdjust="0"/>
  </p:normalViewPr>
  <p:slideViewPr>
    <p:cSldViewPr snapToGrid="0">
      <p:cViewPr varScale="1">
        <p:scale>
          <a:sx n="64" d="100"/>
          <a:sy n="64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1784" y="-43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220E23C4-29DD-492A-A952-EB4B70653D4E}" type="datetimeFigureOut">
              <a:rPr lang="fr-CH" smtClean="0"/>
              <a:t>13.12.2019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A289C910-9534-40F2-B2F7-1D7323BD57C0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053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B2A9E291-6E3A-4754-BEA5-E7A7AE9B6C61}" type="datetimeFigureOut">
              <a:rPr lang="fr-CH" smtClean="0"/>
              <a:t>13.12.2019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fr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AF34E84F-1BB4-4932-A4DF-387E59F6A469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6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7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8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280400"/>
            <a:ext cx="9144000" cy="1731169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ZWISCHENEVALUATION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1093" y="3286606"/>
            <a:ext cx="9144000" cy="2140800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Seminar von C2SW an der HSLU –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Arbeit</a:t>
            </a:r>
            <a:r>
              <a:rPr lang="fr-FR" dirty="0"/>
              <a:t>, Luzern</a:t>
            </a:r>
          </a:p>
          <a:p>
            <a:endParaRPr lang="fr-FR" dirty="0"/>
          </a:p>
          <a:p>
            <a:r>
              <a:rPr lang="fr-FR" dirty="0"/>
              <a:t>20.11.2019</a:t>
            </a:r>
          </a:p>
          <a:p>
            <a:endParaRPr lang="fr-FR" dirty="0"/>
          </a:p>
          <a:p>
            <a:r>
              <a:rPr lang="fr-FR" dirty="0" err="1"/>
              <a:t>Projektleitung</a:t>
            </a:r>
            <a:r>
              <a:rPr lang="fr-FR" dirty="0"/>
              <a:t>: Agnès Földhazi </a:t>
            </a:r>
            <a:r>
              <a:rPr lang="fr-FR" dirty="0" err="1"/>
              <a:t>und</a:t>
            </a:r>
            <a:r>
              <a:rPr lang="fr-FR" dirty="0"/>
              <a:t> Evelyne Thönnissen Chase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24800" y="5806213"/>
            <a:ext cx="2743200" cy="365125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8F2A75-4CDE-449B-B7F5-A896EE7F8266}" type="datetime1">
              <a:rPr lang="fr-CH" smtClean="0"/>
              <a:pPr/>
              <a:t>13.12.2019</a:t>
            </a:fld>
            <a:endParaRPr lang="fr-CH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2" name="Image 11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3" name="Image 12" descr="HESSO-instit-pantone+and Arts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6" name="Image 15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7" name="Image 1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2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 err="1"/>
              <a:t>Ziele</a:t>
            </a:r>
            <a:r>
              <a:rPr lang="fr-CH" dirty="0"/>
              <a:t> des Seminars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691829"/>
            <a:ext cx="10515600" cy="45316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2400" b="0" u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realisierte</a:t>
            </a:r>
            <a:r>
              <a:rPr lang="fr-FR" dirty="0"/>
              <a:t> </a:t>
            </a:r>
            <a:r>
              <a:rPr lang="fr-FR" dirty="0" err="1"/>
              <a:t>Immersionen</a:t>
            </a:r>
            <a:r>
              <a:rPr lang="fr-FR" dirty="0"/>
              <a:t>,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eingesetzte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erprobte</a:t>
            </a:r>
            <a:r>
              <a:rPr lang="fr-FR" dirty="0"/>
              <a:t> Instrumente,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Coaching-</a:t>
            </a:r>
            <a:r>
              <a:rPr lang="fr-FR" dirty="0" err="1"/>
              <a:t>Angebot</a:t>
            </a:r>
            <a:endParaRPr lang="fr-FR" dirty="0"/>
          </a:p>
          <a:p>
            <a:pPr lvl="0"/>
            <a:r>
              <a:rPr lang="fr-FR" dirty="0" err="1"/>
              <a:t>Vermittlung</a:t>
            </a:r>
            <a:r>
              <a:rPr lang="fr-FR" dirty="0"/>
              <a:t> der </a:t>
            </a:r>
            <a:r>
              <a:rPr lang="fr-FR" dirty="0" err="1"/>
              <a:t>Ergebnisse</a:t>
            </a:r>
            <a:r>
              <a:rPr lang="fr-FR" dirty="0"/>
              <a:t> der </a:t>
            </a:r>
            <a:r>
              <a:rPr lang="fr-FR" dirty="0" err="1"/>
              <a:t>Zwischenevaluation</a:t>
            </a:r>
            <a:r>
              <a:rPr lang="fr-FR" dirty="0"/>
              <a:t> von C2SW </a:t>
            </a:r>
            <a:r>
              <a:rPr lang="fr-FR" dirty="0" err="1"/>
              <a:t>sowie</a:t>
            </a:r>
            <a:r>
              <a:rPr lang="fr-FR" dirty="0"/>
              <a:t> </a:t>
            </a:r>
            <a:r>
              <a:rPr lang="fr-FR" dirty="0" err="1"/>
              <a:t>Diskussion</a:t>
            </a:r>
            <a:r>
              <a:rPr lang="fr-FR" dirty="0"/>
              <a:t> </a:t>
            </a:r>
            <a:r>
              <a:rPr lang="fr-FR" dirty="0" err="1"/>
              <a:t>nötier</a:t>
            </a:r>
            <a:r>
              <a:rPr lang="fr-FR" dirty="0"/>
              <a:t> </a:t>
            </a:r>
            <a:r>
              <a:rPr lang="fr-FR" dirty="0" err="1"/>
              <a:t>Anpassungen</a:t>
            </a:r>
            <a:r>
              <a:rPr lang="fr-FR" dirty="0"/>
              <a:t> </a:t>
            </a:r>
            <a:r>
              <a:rPr lang="fr-FR" dirty="0" err="1"/>
              <a:t>während</a:t>
            </a:r>
            <a:r>
              <a:rPr lang="fr-FR" dirty="0"/>
              <a:t> der </a:t>
            </a:r>
            <a:r>
              <a:rPr lang="fr-FR" dirty="0" err="1"/>
              <a:t>restlichen</a:t>
            </a:r>
            <a:r>
              <a:rPr lang="fr-FR" dirty="0"/>
              <a:t> </a:t>
            </a:r>
            <a:r>
              <a:rPr lang="fr-FR" dirty="0" err="1"/>
              <a:t>Projektdauer</a:t>
            </a:r>
            <a:endParaRPr lang="fr-FR" dirty="0"/>
          </a:p>
          <a:p>
            <a:pPr lvl="0"/>
            <a:r>
              <a:rPr lang="fr-FR" dirty="0"/>
              <a:t>Networking </a:t>
            </a:r>
            <a:r>
              <a:rPr lang="fr-FR" dirty="0" err="1"/>
              <a:t>zwischen</a:t>
            </a:r>
            <a:r>
              <a:rPr lang="fr-FR" dirty="0"/>
              <a:t> den </a:t>
            </a:r>
            <a:r>
              <a:rPr lang="fr-FR" dirty="0" err="1"/>
              <a:t>involvierten</a:t>
            </a:r>
            <a:r>
              <a:rPr lang="fr-FR" dirty="0"/>
              <a:t> </a:t>
            </a:r>
            <a:r>
              <a:rPr lang="fr-FR" dirty="0" err="1"/>
              <a:t>Vertretern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Vertreterinnen</a:t>
            </a:r>
            <a:r>
              <a:rPr lang="fr-FR" dirty="0"/>
              <a:t> </a:t>
            </a:r>
            <a:r>
              <a:rPr lang="fr-FR" dirty="0" err="1"/>
              <a:t>aus</a:t>
            </a:r>
            <a:r>
              <a:rPr lang="fr-FR" dirty="0"/>
              <a:t> den </a:t>
            </a:r>
            <a:r>
              <a:rPr lang="fr-FR" dirty="0" err="1"/>
              <a:t>Fachhochschulen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der Praxis</a:t>
            </a:r>
          </a:p>
          <a:p>
            <a:pPr lvl="0"/>
            <a:endParaRPr lang="fr-FR" dirty="0"/>
          </a:p>
          <a:p>
            <a:pPr lvl="0"/>
            <a:r>
              <a:rPr lang="fr-FR" dirty="0" err="1"/>
              <a:t>Erwartungen</a:t>
            </a:r>
            <a:r>
              <a:rPr lang="fr-FR" dirty="0"/>
              <a:t> der PL an </a:t>
            </a:r>
            <a:r>
              <a:rPr lang="fr-FR" dirty="0" err="1"/>
              <a:t>das</a:t>
            </a:r>
            <a:r>
              <a:rPr lang="fr-FR" dirty="0"/>
              <a:t> Seminar</a:t>
            </a:r>
          </a:p>
          <a:p>
            <a:pPr lvl="0"/>
            <a:r>
              <a:rPr lang="fr-FR" dirty="0" err="1"/>
              <a:t>Zwischenbilanz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Standortbestimmung</a:t>
            </a:r>
            <a:r>
              <a:rPr lang="fr-FR" dirty="0"/>
              <a:t> mit </a:t>
            </a:r>
            <a:r>
              <a:rPr lang="fr-FR" dirty="0" err="1"/>
              <a:t>dem</a:t>
            </a:r>
            <a:r>
              <a:rPr lang="fr-FR" dirty="0"/>
              <a:t> </a:t>
            </a:r>
            <a:r>
              <a:rPr lang="fr-FR" dirty="0" err="1"/>
              <a:t>Ziel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gute</a:t>
            </a:r>
            <a:r>
              <a:rPr lang="fr-FR" dirty="0"/>
              <a:t> Praxis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Rahmen</a:t>
            </a:r>
            <a:r>
              <a:rPr lang="fr-FR" dirty="0"/>
              <a:t> von C2SW </a:t>
            </a:r>
            <a:r>
              <a:rPr lang="fr-FR" dirty="0" err="1"/>
              <a:t>herauszukristallisieren</a:t>
            </a:r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1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fr-FR" dirty="0"/>
            </a:br>
            <a:r>
              <a:rPr lang="fr-FR" dirty="0" err="1"/>
              <a:t>Kurzer</a:t>
            </a:r>
            <a:r>
              <a:rPr lang="fr-FR" dirty="0"/>
              <a:t> </a:t>
            </a:r>
            <a:r>
              <a:rPr lang="fr-FR" dirty="0" err="1"/>
              <a:t>historischer</a:t>
            </a:r>
            <a:r>
              <a:rPr lang="fr-FR" dirty="0"/>
              <a:t> </a:t>
            </a:r>
            <a:r>
              <a:rPr lang="fr-FR" dirty="0" err="1"/>
              <a:t>Rückblick</a:t>
            </a:r>
            <a:br>
              <a:rPr lang="fr-FR" dirty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 marL="0" indent="0" algn="ctr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15BD253-AAF3-41B0-AB2D-A58ED2A2420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9336766"/>
              </p:ext>
            </p:extLst>
          </p:nvPr>
        </p:nvGraphicFramePr>
        <p:xfrm>
          <a:off x="838200" y="1614672"/>
          <a:ext cx="10515600" cy="401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8256">
                  <a:extLst>
                    <a:ext uri="{9D8B030D-6E8A-4147-A177-3AD203B41FA5}">
                      <a16:colId xmlns:a16="http://schemas.microsoft.com/office/drawing/2014/main" val="244066977"/>
                    </a:ext>
                  </a:extLst>
                </a:gridCol>
                <a:gridCol w="4707344">
                  <a:extLst>
                    <a:ext uri="{9D8B030D-6E8A-4147-A177-3AD203B41FA5}">
                      <a16:colId xmlns:a16="http://schemas.microsoft.com/office/drawing/2014/main" val="992147584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865049"/>
                  </a:ext>
                </a:extLst>
              </a:tr>
              <a:tr h="148590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der Programmbausteine in enger Zusammenarbeit mit 20-25 Vertretern und Vertreterinnen von Praxisorganisationen auf regionaler und nationaler Ebene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2017 – März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1517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 Event C2SW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5102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aller Dokumente, Prozesse, Kommunikationsgefässe etc.</a:t>
                      </a:r>
                    </a:p>
                    <a:p>
                      <a:endParaRPr lang="de-CH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 – September 2018</a:t>
                      </a:r>
                    </a:p>
                    <a:p>
                      <a:endParaRPr lang="de-CH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05348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 der 2 ersten Immersionen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8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A95C788-B1CC-43DA-9891-253EFB12505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15493" y="1932435"/>
            <a:ext cx="9658520" cy="378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7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Immersionsprogramm</a:t>
            </a:r>
            <a:r>
              <a:rPr lang="fr-FR" dirty="0"/>
              <a:t> – Stand </a:t>
            </a:r>
            <a:r>
              <a:rPr lang="fr-FR" dirty="0" err="1"/>
              <a:t>November</a:t>
            </a:r>
            <a:r>
              <a:rPr lang="fr-FR" dirty="0"/>
              <a:t> 19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38929255-133D-4787-B4D1-494DA19568C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90747508"/>
              </p:ext>
            </p:extLst>
          </p:nvPr>
        </p:nvGraphicFramePr>
        <p:xfrm>
          <a:off x="838199" y="1530979"/>
          <a:ext cx="10498395" cy="4658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435">
                  <a:extLst>
                    <a:ext uri="{9D8B030D-6E8A-4147-A177-3AD203B41FA5}">
                      <a16:colId xmlns:a16="http://schemas.microsoft.com/office/drawing/2014/main" val="3899715970"/>
                    </a:ext>
                  </a:extLst>
                </a:gridCol>
                <a:gridCol w="2832250">
                  <a:extLst>
                    <a:ext uri="{9D8B030D-6E8A-4147-A177-3AD203B41FA5}">
                      <a16:colId xmlns:a16="http://schemas.microsoft.com/office/drawing/2014/main" val="3404591590"/>
                    </a:ext>
                  </a:extLst>
                </a:gridCol>
                <a:gridCol w="1334310">
                  <a:extLst>
                    <a:ext uri="{9D8B030D-6E8A-4147-A177-3AD203B41FA5}">
                      <a16:colId xmlns:a16="http://schemas.microsoft.com/office/drawing/2014/main" val="3324142485"/>
                    </a:ext>
                  </a:extLst>
                </a:gridCol>
                <a:gridCol w="2539727">
                  <a:extLst>
                    <a:ext uri="{9D8B030D-6E8A-4147-A177-3AD203B41FA5}">
                      <a16:colId xmlns:a16="http://schemas.microsoft.com/office/drawing/2014/main" val="283621832"/>
                    </a:ext>
                  </a:extLst>
                </a:gridCol>
                <a:gridCol w="3352673">
                  <a:extLst>
                    <a:ext uri="{9D8B030D-6E8A-4147-A177-3AD203B41FA5}">
                      <a16:colId xmlns:a16="http://schemas.microsoft.com/office/drawing/2014/main" val="553959677"/>
                    </a:ext>
                  </a:extLst>
                </a:gridCol>
              </a:tblGrid>
              <a:tr h="248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Teilnehmende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Stellen% u. Dauer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Praxisorganisation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3770828890"/>
                  </a:ext>
                </a:extLst>
              </a:tr>
              <a:tr h="769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Abgeschlossene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Théogène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Gakuba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Wim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Nieuwenboom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 Müller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07.01.19-05.07.19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01.09.18-30.08.19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80%; 05.08.19-23.08.19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Hospice Général,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SBZ, Bachtelen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Frauenhaus, Luzern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2604331901"/>
                  </a:ext>
                </a:extLst>
              </a:tr>
              <a:tr h="2250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Laufende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Canonica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Anita Heinzmann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Gregorio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Aviles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Morgane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Kuehni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Martina Koch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Claire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Balleys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Swetha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Rao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Dhananka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Béatrice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Vatron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-Scheider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Silke Müller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Köngeter Stefan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Cavelli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Gianluca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VS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VD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FHSG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01.09.18-31.08.20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40%; 01.02.18-30.04.20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70%; 01.06.10-13.12.19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30%; 19.08.19-30.06.20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10%; 01.09.19-31.12.20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01.09.19-20.12.19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01.09.19-31.08.20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01.09.19-31.08.20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01.11.19-30.06.20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15%; 01.11.19-29.02.20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15%; 01.11.19-29.02.20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Sozialamt, Zug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INSOS Schweiz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Fondazione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Diamante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SPJ, Vaud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Dépendance mobile, Basel &amp; ?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FOJ, Genf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 Freiburg, Kulturbereich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 Freiburg, Kulturbereich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Polizei Basel-Stadt,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Präv.abt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3198086584"/>
                  </a:ext>
                </a:extLst>
              </a:tr>
              <a:tr h="79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Aufgegleiste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Matthias Hüttemann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Monika von Fellenberg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10%; 01.01.20-31.12.20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Herbst 19; 6 Mt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Perspektive, Suchthilfe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Bewährungs-Vollzugsdienst, BE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210275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</a:t>
            </a:r>
            <a:r>
              <a:rPr lang="fr-FR" dirty="0"/>
              <a:t> Coaching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err="1"/>
              <a:t>Präsentation</a:t>
            </a:r>
            <a:r>
              <a:rPr lang="fr-FR" dirty="0"/>
              <a:t> des Coaching Pools (Coaches mit </a:t>
            </a:r>
            <a:r>
              <a:rPr lang="fr-FR" dirty="0" err="1"/>
              <a:t>Foto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Mandat Coaching ICSO, FHNW</a:t>
            </a:r>
          </a:p>
          <a:p>
            <a:pPr lvl="0"/>
            <a:r>
              <a:rPr lang="fr-FR" dirty="0"/>
              <a:t>Individuelles Coaching (</a:t>
            </a:r>
            <a:r>
              <a:rPr lang="fr-FR" dirty="0" err="1"/>
              <a:t>Einstiegs</a:t>
            </a:r>
            <a:r>
              <a:rPr lang="fr-FR" dirty="0"/>
              <a:t>-, </a:t>
            </a:r>
            <a:r>
              <a:rPr lang="fr-FR" dirty="0" err="1"/>
              <a:t>Begleit</a:t>
            </a:r>
            <a:r>
              <a:rPr lang="fr-FR" dirty="0"/>
              <a:t> </a:t>
            </a:r>
            <a:r>
              <a:rPr lang="fr-FR" dirty="0" err="1"/>
              <a:t>sowie</a:t>
            </a:r>
            <a:r>
              <a:rPr lang="fr-FR" dirty="0"/>
              <a:t> </a:t>
            </a:r>
            <a:r>
              <a:rPr lang="fr-FR" dirty="0" err="1"/>
              <a:t>Transfercoaching</a:t>
            </a:r>
            <a:r>
              <a:rPr lang="fr-FR" dirty="0"/>
              <a:t>)</a:t>
            </a:r>
          </a:p>
          <a:p>
            <a:pPr lvl="0"/>
            <a:r>
              <a:rPr lang="fr-FR" dirty="0" err="1"/>
              <a:t>Gruppencoaching</a:t>
            </a:r>
            <a:r>
              <a:rPr lang="fr-FR" dirty="0"/>
              <a:t> (3-4x pro </a:t>
            </a:r>
            <a:r>
              <a:rPr lang="fr-FR" dirty="0" err="1"/>
              <a:t>Jahr</a:t>
            </a:r>
            <a:r>
              <a:rPr lang="fr-FR" dirty="0"/>
              <a:t>)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3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</a:t>
            </a:r>
            <a:r>
              <a:rPr lang="fr-FR" dirty="0"/>
              <a:t> Seminar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sz="4000"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dirty="0" err="1"/>
              <a:t>Programmbaustein</a:t>
            </a:r>
            <a:r>
              <a:rPr lang="fr-FR" dirty="0"/>
              <a:t> Evaluation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0148D27-7224-4489-B54B-0128A473BBE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1041937"/>
              </p:ext>
            </p:extLst>
          </p:nvPr>
        </p:nvGraphicFramePr>
        <p:xfrm>
          <a:off x="1465933" y="183960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769013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1936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 April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2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Zwischenevaluation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November 2019</a:t>
                      </a:r>
                      <a:endParaRPr lang="de-CH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33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Abschlussseminar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17.11.2020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949741"/>
                  </a:ext>
                </a:extLst>
              </a:tr>
            </a:tbl>
          </a:graphicData>
        </a:graphic>
      </p:graphicFrame>
      <p:graphicFrame>
        <p:nvGraphicFramePr>
          <p:cNvPr id="6" name="Tabelle 11">
            <a:extLst>
              <a:ext uri="{FF2B5EF4-FFF2-40B4-BE49-F238E27FC236}">
                <a16:creationId xmlns:a16="http://schemas.microsoft.com/office/drawing/2014/main" id="{59B9E163-75A0-49EE-89CD-5D85F281D1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75096381"/>
              </p:ext>
            </p:extLst>
          </p:nvPr>
        </p:nvGraphicFramePr>
        <p:xfrm>
          <a:off x="1424588" y="4504351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504700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0317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Evaluatorinnen</a:t>
                      </a:r>
                      <a:endParaRPr lang="de-CH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70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 Gabriel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 – Soziale Arbeit, Luzern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1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Noëmi</a:t>
                      </a:r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Sibold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 – Soziale Arbeit, Olten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2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1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 err="1"/>
              <a:t>Zwischenevaluation</a:t>
            </a:r>
            <a:r>
              <a:rPr lang="fr-CH" dirty="0"/>
              <a:t> </a:t>
            </a:r>
            <a:r>
              <a:rPr lang="fr-CH" dirty="0" err="1"/>
              <a:t>aus</a:t>
            </a:r>
            <a:r>
              <a:rPr lang="fr-CH" dirty="0"/>
              <a:t> </a:t>
            </a:r>
            <a:r>
              <a:rPr lang="fr-CH" dirty="0" err="1"/>
              <a:t>Sicht</a:t>
            </a:r>
            <a:r>
              <a:rPr lang="fr-CH" dirty="0"/>
              <a:t> der PL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691829"/>
            <a:ext cx="10515600" cy="45316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0" u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--</a:t>
            </a:r>
          </a:p>
          <a:p>
            <a:pPr lvl="0"/>
            <a:r>
              <a:rPr lang="fr-FR" dirty="0" err="1"/>
              <a:t>Aufgleisen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</a:t>
            </a:r>
            <a:r>
              <a:rPr lang="fr-FR" dirty="0" err="1"/>
              <a:t>erweist</a:t>
            </a:r>
            <a:r>
              <a:rPr lang="fr-FR" dirty="0"/>
              <a:t> </a:t>
            </a:r>
            <a:r>
              <a:rPr lang="fr-FR" dirty="0" err="1"/>
              <a:t>sich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sehr</a:t>
            </a:r>
            <a:r>
              <a:rPr lang="fr-FR" dirty="0"/>
              <a:t> </a:t>
            </a:r>
            <a:r>
              <a:rPr lang="fr-FR" dirty="0" err="1"/>
              <a:t>langatmig</a:t>
            </a:r>
            <a:r>
              <a:rPr lang="fr-FR" dirty="0"/>
              <a:t> (3-6 Mt.)</a:t>
            </a:r>
          </a:p>
          <a:p>
            <a:pPr lvl="0"/>
            <a:r>
              <a:rPr lang="fr-FR" dirty="0" err="1"/>
              <a:t>Prozesse</a:t>
            </a:r>
            <a:r>
              <a:rPr lang="fr-FR" dirty="0"/>
              <a:t>, </a:t>
            </a:r>
            <a:r>
              <a:rPr lang="fr-FR" dirty="0" err="1"/>
              <a:t>Arbeitsinstrumente</a:t>
            </a:r>
            <a:r>
              <a:rPr lang="fr-FR" dirty="0"/>
              <a:t>, </a:t>
            </a:r>
            <a:r>
              <a:rPr lang="fr-FR" dirty="0" err="1"/>
              <a:t>Kommunikationswege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komplex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Programm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</a:t>
            </a:r>
            <a:r>
              <a:rPr lang="fr-FR" dirty="0" err="1"/>
              <a:t>nationaler</a:t>
            </a:r>
            <a:r>
              <a:rPr lang="fr-FR" dirty="0"/>
              <a:t> </a:t>
            </a:r>
            <a:r>
              <a:rPr lang="fr-FR" dirty="0" err="1"/>
              <a:t>Ebene</a:t>
            </a:r>
            <a:r>
              <a:rPr lang="fr-FR" dirty="0"/>
              <a:t> in </a:t>
            </a:r>
            <a:r>
              <a:rPr lang="fr-FR" dirty="0" err="1"/>
              <a:t>drei</a:t>
            </a:r>
            <a:r>
              <a:rPr lang="fr-FR" dirty="0"/>
              <a:t> </a:t>
            </a:r>
            <a:r>
              <a:rPr lang="fr-FR" dirty="0" err="1"/>
              <a:t>Sprachen</a:t>
            </a:r>
            <a:endParaRPr lang="fr-FR" dirty="0"/>
          </a:p>
          <a:p>
            <a:pPr lvl="0"/>
            <a:r>
              <a:rPr lang="fr-FR" dirty="0"/>
              <a:t>+-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err="1"/>
              <a:t>Doppeltes</a:t>
            </a:r>
            <a:r>
              <a:rPr lang="fr-FR" dirty="0"/>
              <a:t> </a:t>
            </a:r>
            <a:r>
              <a:rPr lang="fr-FR" dirty="0" err="1"/>
              <a:t>Kompetenzprofil</a:t>
            </a:r>
            <a:r>
              <a:rPr lang="fr-FR" dirty="0"/>
              <a:t> </a:t>
            </a:r>
            <a:r>
              <a:rPr lang="fr-FR" dirty="0" err="1"/>
              <a:t>muss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Projektalltag</a:t>
            </a:r>
            <a:r>
              <a:rPr lang="fr-FR" dirty="0"/>
              <a:t> </a:t>
            </a:r>
            <a:r>
              <a:rPr lang="fr-FR" dirty="0" err="1"/>
              <a:t>aufgrund</a:t>
            </a:r>
            <a:r>
              <a:rPr lang="fr-FR" dirty="0"/>
              <a:t> der </a:t>
            </a:r>
            <a:r>
              <a:rPr lang="fr-FR" dirty="0" err="1"/>
              <a:t>sehr</a:t>
            </a:r>
            <a:r>
              <a:rPr lang="fr-FR" dirty="0"/>
              <a:t> </a:t>
            </a:r>
            <a:r>
              <a:rPr lang="fr-FR" dirty="0" err="1"/>
              <a:t>unterschiedlichen</a:t>
            </a:r>
            <a:r>
              <a:rPr lang="fr-FR" dirty="0"/>
              <a:t> Profile der </a:t>
            </a:r>
            <a:r>
              <a:rPr lang="fr-FR" dirty="0" err="1"/>
              <a:t>Programmteilnehmenden</a:t>
            </a:r>
            <a:r>
              <a:rPr lang="fr-FR" dirty="0"/>
              <a:t> </a:t>
            </a:r>
            <a:r>
              <a:rPr lang="fr-FR" dirty="0" err="1"/>
              <a:t>immer</a:t>
            </a:r>
            <a:r>
              <a:rPr lang="fr-FR" dirty="0"/>
              <a:t> </a:t>
            </a:r>
            <a:r>
              <a:rPr lang="fr-FR" dirty="0" err="1"/>
              <a:t>wieder</a:t>
            </a:r>
            <a:r>
              <a:rPr lang="fr-FR" dirty="0"/>
              <a:t> </a:t>
            </a:r>
            <a:r>
              <a:rPr lang="fr-FR" dirty="0" err="1"/>
              <a:t>definiert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präzisiert</a:t>
            </a:r>
            <a:r>
              <a:rPr lang="fr-FR" dirty="0"/>
              <a:t> </a:t>
            </a:r>
            <a:r>
              <a:rPr lang="fr-FR" dirty="0" err="1"/>
              <a:t>werden</a:t>
            </a:r>
            <a:endParaRPr lang="fr-FR" dirty="0"/>
          </a:p>
          <a:p>
            <a:pPr lvl="0"/>
            <a:r>
              <a:rPr lang="fr-FR" dirty="0"/>
              <a:t>++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/>
              <a:t>Grosses </a:t>
            </a:r>
            <a:r>
              <a:rPr lang="fr-FR" dirty="0" err="1"/>
              <a:t>Interesse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</a:t>
            </a:r>
            <a:r>
              <a:rPr lang="fr-FR" dirty="0" err="1"/>
              <a:t>Seiten</a:t>
            </a:r>
            <a:r>
              <a:rPr lang="fr-FR" dirty="0"/>
              <a:t> der </a:t>
            </a:r>
            <a:r>
              <a:rPr lang="fr-FR" dirty="0" err="1"/>
              <a:t>Praxisorganisationen</a:t>
            </a:r>
            <a:r>
              <a:rPr lang="fr-FR" dirty="0"/>
              <a:t> von </a:t>
            </a:r>
            <a:r>
              <a:rPr lang="fr-FR" dirty="0" err="1"/>
              <a:t>Anfang</a:t>
            </a:r>
            <a:r>
              <a:rPr lang="fr-FR" dirty="0"/>
              <a:t> des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err="1"/>
              <a:t>Projekts</a:t>
            </a:r>
            <a:r>
              <a:rPr lang="fr-FR" dirty="0"/>
              <a:t> bis </a:t>
            </a:r>
            <a:r>
              <a:rPr lang="fr-FR" dirty="0" err="1"/>
              <a:t>heute</a:t>
            </a:r>
            <a:r>
              <a:rPr lang="fr-FR" dirty="0"/>
              <a:t>…</a:t>
            </a:r>
          </a:p>
          <a:p>
            <a:pPr lvl="0"/>
            <a:r>
              <a:rPr lang="fr-FR" dirty="0" err="1"/>
              <a:t>Zusammenarbeit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zwischen</a:t>
            </a:r>
            <a:r>
              <a:rPr lang="fr-FR" dirty="0"/>
              <a:t> den </a:t>
            </a:r>
            <a:r>
              <a:rPr lang="fr-FR" dirty="0" err="1"/>
              <a:t>beteiligten</a:t>
            </a:r>
            <a:r>
              <a:rPr lang="fr-FR" dirty="0"/>
              <a:t> </a:t>
            </a:r>
            <a:r>
              <a:rPr lang="fr-FR" dirty="0" err="1"/>
              <a:t>Fachhochschulen</a:t>
            </a:r>
            <a:r>
              <a:rPr lang="fr-FR" dirty="0"/>
              <a:t> –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Arbeit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Mehrwert</a:t>
            </a:r>
            <a:r>
              <a:rPr lang="fr-FR" dirty="0"/>
              <a:t> des </a:t>
            </a:r>
            <a:r>
              <a:rPr lang="fr-FR" dirty="0" err="1"/>
              <a:t>Pilotprogrammes</a:t>
            </a:r>
            <a:endParaRPr lang="fr-FR" dirty="0"/>
          </a:p>
          <a:p>
            <a:pPr lvl="0"/>
            <a:r>
              <a:rPr lang="fr-FR" dirty="0" err="1"/>
              <a:t>Individueller</a:t>
            </a:r>
            <a:r>
              <a:rPr lang="fr-FR" dirty="0"/>
              <a:t> </a:t>
            </a:r>
            <a:r>
              <a:rPr lang="fr-FR" dirty="0" err="1"/>
              <a:t>Zuschnitt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(</a:t>
            </a:r>
            <a:r>
              <a:rPr lang="fr-FR" dirty="0" err="1"/>
              <a:t>Inhalt</a:t>
            </a:r>
            <a:r>
              <a:rPr lang="fr-FR" dirty="0"/>
              <a:t>, </a:t>
            </a:r>
            <a:r>
              <a:rPr lang="fr-FR" dirty="0" err="1"/>
              <a:t>Aufgaben</a:t>
            </a:r>
            <a:r>
              <a:rPr lang="fr-FR" dirty="0"/>
              <a:t>, </a:t>
            </a:r>
            <a:r>
              <a:rPr lang="fr-FR" dirty="0" err="1"/>
              <a:t>Dauer</a:t>
            </a:r>
            <a:r>
              <a:rPr lang="fr-FR" dirty="0"/>
              <a:t>, </a:t>
            </a:r>
            <a:r>
              <a:rPr lang="fr-FR" dirty="0" err="1"/>
              <a:t>Interessen</a:t>
            </a:r>
            <a:r>
              <a:rPr lang="fr-FR" dirty="0"/>
              <a:t>, etc.)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F9F181-6897-4510-9E4F-11A4BC6BDC48}" type="datetime1">
              <a:rPr lang="fr-CH" smtClean="0"/>
              <a:t>13.12.2019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/>
              <a:t>rencontre Artias - 25.08.2017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A01E0D-BF29-4629-A93C-D5D24873B42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1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26726-16CE-4DDE-91E7-8ED831E2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de-CH" dirty="0"/>
            </a:br>
            <a:br>
              <a:rPr lang="de-CH" dirty="0"/>
            </a:br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E70406-8868-4009-BFCC-6743E9D49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algn="ctr"/>
            <a:r>
              <a:rPr lang="de-CH" sz="3800" dirty="0"/>
              <a:t>SEMINAIRE 2019 – </a:t>
            </a:r>
            <a:br>
              <a:rPr lang="de-CH" sz="3800" dirty="0"/>
            </a:br>
            <a:r>
              <a:rPr lang="de-CH" sz="3800" dirty="0"/>
              <a:t>BILAN INTERMEDIAIRE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Haute </a:t>
            </a:r>
            <a:r>
              <a:rPr lang="de-CH" dirty="0" err="1"/>
              <a:t>école</a:t>
            </a:r>
            <a:r>
              <a:rPr lang="de-CH" dirty="0"/>
              <a:t> de </a:t>
            </a:r>
            <a:r>
              <a:rPr lang="de-CH" dirty="0" err="1"/>
              <a:t>Lucerne</a:t>
            </a:r>
            <a:r>
              <a:rPr lang="de-CH" dirty="0"/>
              <a:t> – </a:t>
            </a:r>
            <a:r>
              <a:rPr lang="de-CH" dirty="0" err="1"/>
              <a:t>Travail</a:t>
            </a:r>
            <a:r>
              <a:rPr lang="de-CH" dirty="0"/>
              <a:t> </a:t>
            </a:r>
            <a:r>
              <a:rPr lang="de-CH" dirty="0" err="1"/>
              <a:t>social</a:t>
            </a:r>
            <a:endParaRPr lang="de-CH" dirty="0"/>
          </a:p>
          <a:p>
            <a:pPr algn="ctr"/>
            <a:endParaRPr lang="de-CH" dirty="0"/>
          </a:p>
          <a:p>
            <a:pPr algn="ctr"/>
            <a:r>
              <a:rPr lang="de-CH" dirty="0"/>
              <a:t>Barbara </a:t>
            </a:r>
            <a:r>
              <a:rPr lang="de-CH" dirty="0" err="1"/>
              <a:t>Fontanellaz</a:t>
            </a:r>
            <a:r>
              <a:rPr lang="de-CH" dirty="0"/>
              <a:t>, responsable du </a:t>
            </a:r>
            <a:r>
              <a:rPr lang="de-CH" dirty="0" err="1"/>
              <a:t>domaine</a:t>
            </a:r>
            <a:r>
              <a:rPr lang="de-CH" dirty="0"/>
              <a:t> </a:t>
            </a:r>
            <a:r>
              <a:rPr lang="de-CH" dirty="0" err="1"/>
              <a:t>travail</a:t>
            </a:r>
            <a:r>
              <a:rPr lang="de-CH"/>
              <a:t> social de la FHSG</a:t>
            </a:r>
          </a:p>
          <a:p>
            <a:pPr algn="ctr"/>
            <a:r>
              <a:rPr lang="de-CH" dirty="0"/>
              <a:t>20.11.2019</a:t>
            </a:r>
          </a:p>
        </p:txBody>
      </p:sp>
    </p:spTree>
    <p:extLst>
      <p:ext uri="{BB962C8B-B14F-4D97-AF65-F5344CB8AC3E}">
        <p14:creationId xmlns:p14="http://schemas.microsoft.com/office/powerpoint/2010/main" val="94564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1DE3593-8809-43BD-B06A-47938646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Module de programme Coaching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CFEEE1-04E0-4208-9FE9-2D62F0707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/>
              <a:t>Coaching Pool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sz="1600" dirty="0"/>
              <a:t>Robert Wegener	      </a:t>
            </a:r>
            <a:r>
              <a:rPr lang="fr-FR" sz="1600" dirty="0" err="1"/>
              <a:t>Pasqualina</a:t>
            </a:r>
            <a:r>
              <a:rPr lang="fr-FR" sz="1600" dirty="0"/>
              <a:t> </a:t>
            </a:r>
            <a:r>
              <a:rPr lang="fr-FR" sz="1600" dirty="0" err="1"/>
              <a:t>Cavadini</a:t>
            </a:r>
            <a:r>
              <a:rPr lang="fr-FR" sz="1600" dirty="0"/>
              <a:t>         Sophie Rodari	   Gabriella Schmid	             Donat </a:t>
            </a:r>
            <a:r>
              <a:rPr lang="fr-FR" sz="1600" dirty="0" err="1"/>
              <a:t>Knecht</a:t>
            </a:r>
            <a:endParaRPr lang="fr-FR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Mandat Coaching ICSO, FHNW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Coaching individuel: initiation, accompagnement et transfert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Coaching de groupe 3-4x par an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b="1" dirty="0"/>
              <a:t>Career2SocialWork-Coaching-journée</a:t>
            </a:r>
            <a:r>
              <a:rPr lang="de-CH" dirty="0"/>
              <a:t>: le </a:t>
            </a:r>
            <a:r>
              <a:rPr lang="de-CH" b="1" dirty="0"/>
              <a:t>26 </a:t>
            </a:r>
            <a:r>
              <a:rPr lang="de-CH" b="1" dirty="0" err="1"/>
              <a:t>février</a:t>
            </a:r>
            <a:r>
              <a:rPr lang="de-CH" b="1" dirty="0"/>
              <a:t> 2020</a:t>
            </a:r>
            <a:r>
              <a:rPr lang="de-CH" dirty="0"/>
              <a:t> à Olten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91" y="2188649"/>
            <a:ext cx="2144164" cy="120536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8649"/>
            <a:ext cx="2154995" cy="12114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57" y="2188648"/>
            <a:ext cx="2156102" cy="12120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55" y="2181051"/>
            <a:ext cx="2157996" cy="1213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89" y="2150927"/>
            <a:ext cx="2211265" cy="124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8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BDAE77-0D18-4263-9963-AF5C29421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Module du programme Séminaire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A589172-BB61-443E-B413-A0E4AA98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sz="4000" dirty="0"/>
              <a:t>Module du </a:t>
            </a:r>
            <a:r>
              <a:rPr lang="de-CH" sz="4000" dirty="0" err="1"/>
              <a:t>programme</a:t>
            </a:r>
            <a:r>
              <a:rPr lang="de-CH" sz="4000" dirty="0"/>
              <a:t>: Evaluation</a:t>
            </a:r>
          </a:p>
          <a:p>
            <a:endParaRPr lang="de-CH" dirty="0"/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C04C7809-7DCD-44FA-B5E5-15480F078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023681"/>
              </p:ext>
            </p:extLst>
          </p:nvPr>
        </p:nvGraphicFramePr>
        <p:xfrm>
          <a:off x="908878" y="1864920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220350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39439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Kick-Off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17 </a:t>
                      </a:r>
                      <a:r>
                        <a:rPr lang="de-CH" dirty="0" err="1"/>
                        <a:t>avril</a:t>
                      </a:r>
                      <a:r>
                        <a:rPr lang="de-CH" dirty="0"/>
                        <a:t>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966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Evaluation </a:t>
                      </a:r>
                      <a:r>
                        <a:rPr lang="de-CH" dirty="0" err="1"/>
                        <a:t>intermédiaire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20 </a:t>
                      </a:r>
                      <a:r>
                        <a:rPr lang="de-CH" dirty="0" err="1"/>
                        <a:t>novembre</a:t>
                      </a:r>
                      <a:r>
                        <a:rPr lang="de-CH" dirty="0"/>
                        <a:t>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030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/>
                        <a:t>Séminaire</a:t>
                      </a:r>
                      <a:r>
                        <a:rPr lang="de-CH" dirty="0"/>
                        <a:t> final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17 </a:t>
                      </a:r>
                      <a:r>
                        <a:rPr lang="de-CH" dirty="0" err="1"/>
                        <a:t>novembre</a:t>
                      </a:r>
                      <a:r>
                        <a:rPr lang="de-CH" dirty="0"/>
                        <a:t> 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5410"/>
                  </a:ext>
                </a:extLst>
              </a:tr>
            </a:tbl>
          </a:graphicData>
        </a:graphic>
      </p:graphicFrame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A9E11351-9F52-4E4C-8848-4E1D50BC5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48893"/>
              </p:ext>
            </p:extLst>
          </p:nvPr>
        </p:nvGraphicFramePr>
        <p:xfrm>
          <a:off x="908878" y="428781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862509008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113376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 err="1"/>
                        <a:t>Evaluatrices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667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/>
                        <a:t>Pia Gabriel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HSLU – </a:t>
                      </a:r>
                      <a:r>
                        <a:rPr lang="de-CH" dirty="0" err="1"/>
                        <a:t>Travail</a:t>
                      </a:r>
                      <a:r>
                        <a:rPr lang="de-CH" dirty="0"/>
                        <a:t> social, Lucerne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09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err="1"/>
                        <a:t>Noëmi</a:t>
                      </a:r>
                      <a:r>
                        <a:rPr lang="de-CH" dirty="0"/>
                        <a:t> Sibold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/>
                        <a:t>FHNW – </a:t>
                      </a:r>
                      <a:r>
                        <a:rPr lang="de-CH" dirty="0" err="1"/>
                        <a:t>Travail</a:t>
                      </a:r>
                      <a:r>
                        <a:rPr lang="de-CH" dirty="0"/>
                        <a:t> social, Olten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18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4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9296C61-A401-40AA-B380-7C6DFD7D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45814"/>
            <a:ext cx="11034713" cy="685165"/>
          </a:xfrm>
        </p:spPr>
        <p:txBody>
          <a:bodyPr>
            <a:noAutofit/>
          </a:bodyPr>
          <a:lstStyle/>
          <a:p>
            <a:r>
              <a:rPr lang="fr-FR" sz="3200" dirty="0"/>
              <a:t>Évaluation intermédiaire: point de vue des cheffes de projet</a:t>
            </a:r>
            <a:endParaRPr lang="de-CH" sz="3200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990971B-5E1B-47A1-9781-CEE06AF94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b="1" dirty="0">
                <a:solidFill>
                  <a:srgbClr val="FF0000"/>
                </a:solidFill>
              </a:rPr>
              <a:t>--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Lancement des immersions (3-6 mois)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/>
              <a:t>Gestion de projet complexe au niveau national, en trois langues</a:t>
            </a:r>
          </a:p>
          <a:p>
            <a:r>
              <a:rPr lang="fr-FR" b="1" dirty="0">
                <a:solidFill>
                  <a:srgbClr val="FF0000"/>
                </a:solidFill>
              </a:rPr>
              <a:t>+-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dirty="0"/>
              <a:t>Double profil de compétence - interprétation au quotidien du projet</a:t>
            </a:r>
          </a:p>
          <a:p>
            <a:pPr lvl="0">
              <a:defRPr/>
            </a:pPr>
            <a:r>
              <a:rPr lang="fr-FR" b="1" dirty="0">
                <a:solidFill>
                  <a:srgbClr val="FF0000"/>
                </a:solidFill>
              </a:rPr>
              <a:t>++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dirty="0"/>
              <a:t>Collaboration avec les organisations professionnelles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Collaboration et échange entre les hautes écoles spécialisées en travail social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Personnalisation individuelle des immersions (contenu, tâches, durée, centres d’intérêt, etc.)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431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Séminaire - Évaluation intermédiaire</a:t>
            </a:r>
            <a:endParaRPr lang="fr-CH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609E89A-4944-4E39-863F-7BC7DA74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fr-CH" dirty="0"/>
            </a:br>
            <a:endParaRPr lang="fr-CH" dirty="0"/>
          </a:p>
          <a:p>
            <a:r>
              <a:rPr lang="fr-CH" dirty="0"/>
              <a:t>Merci pour votre attention!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453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83584-F653-41CD-A20F-51E07EB9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Contexte</a:t>
            </a:r>
            <a:r>
              <a:rPr lang="de-CH" dirty="0"/>
              <a:t> et </a:t>
            </a:r>
            <a:r>
              <a:rPr lang="de-CH" dirty="0" err="1"/>
              <a:t>objectifs</a:t>
            </a:r>
            <a:r>
              <a:rPr lang="de-CH" dirty="0"/>
              <a:t>: </a:t>
            </a:r>
            <a:r>
              <a:rPr lang="de-CH" dirty="0" err="1"/>
              <a:t>Perspective</a:t>
            </a:r>
            <a:r>
              <a:rPr lang="de-CH" dirty="0"/>
              <a:t> </a:t>
            </a:r>
            <a:r>
              <a:rPr lang="de-CH" dirty="0" err="1"/>
              <a:t>swissuniversities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7F829-E12E-4F2D-B4B9-DB67E69C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Identification, développement, mise en œuvre et évaluation de modèles spécifiques du </a:t>
            </a:r>
            <a:r>
              <a:rPr lang="fr-FR" b="1" dirty="0"/>
              <a:t>soutien à la relève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Contribution, afin que les HES puissent disposer des </a:t>
            </a:r>
            <a:r>
              <a:rPr lang="fr-FR" b="1" dirty="0"/>
              <a:t>collaboratrices et collaborateurs</a:t>
            </a:r>
            <a:r>
              <a:rPr lang="fr-FR" dirty="0"/>
              <a:t> </a:t>
            </a:r>
            <a:r>
              <a:rPr lang="fr-FR" b="1" dirty="0"/>
              <a:t>qualifiés </a:t>
            </a:r>
            <a:r>
              <a:rPr lang="fr-FR" dirty="0"/>
              <a:t>de manière adéquate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Le profil des HES à l’interface de la recherche et de la pratique doit être encore renforcé…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... pour remplir leur mandat en matière d'enseignement, de formation continue, de recherche et des prestations de service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748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AD535-4BB8-4EAC-BD93-C9DFE338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/>
              <a:t>Contexte</a:t>
            </a:r>
            <a:r>
              <a:rPr lang="de-CH" dirty="0"/>
              <a:t> et </a:t>
            </a:r>
            <a:r>
              <a:rPr lang="de-CH" dirty="0" err="1"/>
              <a:t>objectifs</a:t>
            </a:r>
            <a:r>
              <a:rPr lang="de-CH" dirty="0"/>
              <a:t>: </a:t>
            </a:r>
            <a:r>
              <a:rPr lang="de-CH" dirty="0" err="1"/>
              <a:t>Perspective</a:t>
            </a:r>
            <a:r>
              <a:rPr lang="de-CH" dirty="0"/>
              <a:t> </a:t>
            </a:r>
            <a:br>
              <a:rPr lang="de-CH" dirty="0"/>
            </a:br>
            <a:r>
              <a:rPr lang="de-CH" dirty="0" err="1"/>
              <a:t>Hautes</a:t>
            </a:r>
            <a:r>
              <a:rPr lang="de-CH" dirty="0"/>
              <a:t> </a:t>
            </a:r>
            <a:r>
              <a:rPr lang="de-CH" dirty="0" err="1"/>
              <a:t>Ecoles</a:t>
            </a:r>
            <a:r>
              <a:rPr lang="de-CH" dirty="0"/>
              <a:t> </a:t>
            </a:r>
            <a:r>
              <a:rPr lang="de-CH" dirty="0" err="1"/>
              <a:t>spécialisées</a:t>
            </a:r>
            <a:r>
              <a:rPr lang="de-CH" dirty="0"/>
              <a:t> en </a:t>
            </a:r>
            <a:r>
              <a:rPr lang="de-CH" dirty="0" err="1"/>
              <a:t>travail</a:t>
            </a:r>
            <a:r>
              <a:rPr lang="de-CH" dirty="0"/>
              <a:t> </a:t>
            </a:r>
            <a:r>
              <a:rPr lang="de-CH" dirty="0" err="1"/>
              <a:t>social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6F26EA-949E-4083-A539-3A80D1D5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Renforce </a:t>
            </a:r>
            <a:r>
              <a:rPr lang="fr-FR" b="1" dirty="0"/>
              <a:t>l'attractivité des employeurs </a:t>
            </a:r>
            <a:r>
              <a:rPr lang="fr-FR" dirty="0"/>
              <a:t>grâce aux possibilités de qualification offertes au personnel académique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b="1" dirty="0"/>
              <a:t>renforce le double profil de compétences </a:t>
            </a:r>
            <a:r>
              <a:rPr lang="fr-FR" dirty="0"/>
              <a:t>du personnel académique et par cela le </a:t>
            </a:r>
            <a:r>
              <a:rPr lang="fr-FR" b="1" dirty="0"/>
              <a:t>profil spécifique </a:t>
            </a:r>
            <a:r>
              <a:rPr lang="fr-FR" dirty="0"/>
              <a:t>des HES, du fait de leur </a:t>
            </a:r>
            <a:r>
              <a:rPr lang="fr-FR" b="1" dirty="0"/>
              <a:t>proximité avec la pratique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renforce la coopération entre les </a:t>
            </a:r>
            <a:r>
              <a:rPr lang="fr-FR" b="1" dirty="0"/>
              <a:t>hautes écoles spécialisées </a:t>
            </a:r>
            <a:r>
              <a:rPr lang="fr-FR" dirty="0"/>
              <a:t>et les </a:t>
            </a:r>
            <a:r>
              <a:rPr lang="fr-FR" b="1" dirty="0"/>
              <a:t>organisations professionnelles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révèle de </a:t>
            </a:r>
            <a:r>
              <a:rPr lang="fr-FR" b="1" dirty="0"/>
              <a:t>nouveaux chemins de carrière</a:t>
            </a:r>
            <a:r>
              <a:rPr lang="fr-FR" dirty="0"/>
              <a:t>, qui résultent de la mise en œuvre de programmes d'immersion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763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C1EFC-2FFC-4E0F-AE69-28474773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092"/>
            <a:ext cx="10515600" cy="685165"/>
          </a:xfrm>
        </p:spPr>
        <p:txBody>
          <a:bodyPr/>
          <a:lstStyle/>
          <a:p>
            <a:r>
              <a:rPr lang="fr-FR" dirty="0">
                <a:solidFill>
                  <a:schemeClr val="tx1"/>
                </a:solidFill>
              </a:rPr>
              <a:t>Modèle «Double profil de compétence»</a:t>
            </a:r>
            <a:endParaRPr lang="de-CH" dirty="0">
              <a:solidFill>
                <a:schemeClr val="tx1"/>
              </a:solidFill>
            </a:endParaRP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232715E4-E03B-4A50-B0FB-708C25AC1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9896" y="1368613"/>
            <a:ext cx="8160026" cy="4751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8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F125FC38-2301-4A37-8786-E1D9AC5F9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BILAN INTERMEDIAIRE</a:t>
            </a: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0A5F59BC-3C58-452B-86FB-92D2EBB9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 err="1"/>
              <a:t>Seminaire</a:t>
            </a:r>
            <a:r>
              <a:rPr lang="de-CH" dirty="0"/>
              <a:t> C2SW du 20.11.2019</a:t>
            </a:r>
          </a:p>
          <a:p>
            <a:r>
              <a:rPr lang="de-CH" dirty="0" err="1"/>
              <a:t>Cheffes</a:t>
            </a:r>
            <a:r>
              <a:rPr lang="de-CH" dirty="0"/>
              <a:t> de </a:t>
            </a:r>
            <a:r>
              <a:rPr lang="de-CH" dirty="0" err="1"/>
              <a:t>projet</a:t>
            </a:r>
            <a:r>
              <a:rPr lang="de-CH" dirty="0"/>
              <a:t>:</a:t>
            </a:r>
          </a:p>
          <a:p>
            <a:r>
              <a:rPr lang="de-CH" dirty="0"/>
              <a:t>Agnès </a:t>
            </a:r>
            <a:r>
              <a:rPr lang="de-CH" dirty="0" err="1"/>
              <a:t>Földhazi</a:t>
            </a:r>
            <a:r>
              <a:rPr lang="de-CH" dirty="0"/>
              <a:t> et </a:t>
            </a:r>
          </a:p>
          <a:p>
            <a:r>
              <a:rPr lang="de-CH" dirty="0"/>
              <a:t>Evelyne Thönnissen Chase</a:t>
            </a:r>
          </a:p>
        </p:txBody>
      </p:sp>
    </p:spTree>
    <p:extLst>
      <p:ext uri="{BB962C8B-B14F-4D97-AF65-F5344CB8AC3E}">
        <p14:creationId xmlns:p14="http://schemas.microsoft.com/office/powerpoint/2010/main" val="145684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4466B-D01C-45F3-8949-3830BCE0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Objectifs du séminaire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9AE073-DFF6-476F-A208-EFB4C14D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fr-F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Présentation de l'évaluation intermédiaire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Bonnes pratiques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Adaptations nécessaires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Plus-value pour les organisations professionnelles et les hautes écoles spécialisées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Possibilités de transfert dans les hautes écoles spécialisées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Réseautage</a:t>
            </a:r>
            <a:endParaRPr lang="fr-FR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636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Structure du programme-pilote</a:t>
            </a:r>
          </a:p>
        </p:txBody>
      </p:sp>
      <p:pic>
        <p:nvPicPr>
          <p:cNvPr id="4" name="Espace réservé du contenu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303" y="2011690"/>
            <a:ext cx="9232196" cy="35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7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7D803-122A-4D8E-82CC-A6FD1F81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Bref rappel historique</a:t>
            </a:r>
            <a:endParaRPr lang="de-CH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AD28EB1-97E3-4426-8D86-932CB968D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326351"/>
              </p:ext>
            </p:extLst>
          </p:nvPr>
        </p:nvGraphicFramePr>
        <p:xfrm>
          <a:off x="838200" y="1692275"/>
          <a:ext cx="10515600" cy="424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14210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60739870"/>
                    </a:ext>
                  </a:extLst>
                </a:gridCol>
              </a:tblGrid>
              <a:tr h="522091"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Août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Démarrage</a:t>
                      </a:r>
                      <a:r>
                        <a:rPr lang="fr-CH" sz="2000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 programme</a:t>
                      </a:r>
                      <a:endParaRPr lang="fr-CH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518907"/>
                  </a:ext>
                </a:extLst>
              </a:tr>
              <a:tr h="1673551"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Septembre 2017 – Mars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Développement des modules du programme en collaboration étroite avec 20 </a:t>
                      </a:r>
                      <a:r>
                        <a:rPr lang="fr-FR" sz="2000" dirty="0" err="1"/>
                        <a:t>représentant·e·s</a:t>
                      </a:r>
                      <a:r>
                        <a:rPr lang="fr-FR" sz="2000" dirty="0"/>
                        <a:t> d'organisations professionnelles aux niveaux régional et national</a:t>
                      </a:r>
                      <a:endParaRPr lang="fr-CH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16051"/>
                  </a:ext>
                </a:extLst>
              </a:tr>
              <a:tr h="522091"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 Event C2SW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87383"/>
                  </a:ext>
                </a:extLst>
              </a:tr>
              <a:tr h="901143"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Avril 2018 – Septembre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Développement de l’ensemble des documents, instruments, processus et outils de communication</a:t>
                      </a:r>
                      <a:endParaRPr lang="fr-CH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113754"/>
                  </a:ext>
                </a:extLst>
              </a:tr>
              <a:tr h="522091">
                <a:tc>
                  <a:txBody>
                    <a:bodyPr/>
                    <a:lstStyle/>
                    <a:p>
                      <a:r>
                        <a:rPr lang="fr-CH" sz="200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Septembre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/>
                        <a:t>Début des deux premières immersions</a:t>
                      </a:r>
                      <a:endParaRPr lang="fr-CH" sz="2000" noProof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4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110AD-D468-4735-9F4D-272A4C8B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483" y="604076"/>
            <a:ext cx="10515600" cy="685165"/>
          </a:xfrm>
        </p:spPr>
        <p:txBody>
          <a:bodyPr/>
          <a:lstStyle/>
          <a:p>
            <a:r>
              <a:rPr lang="fr-FR" dirty="0"/>
              <a:t>Programme d'immersion – état novembre ‘19</a:t>
            </a:r>
            <a:endParaRPr lang="de-CH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AD607B25-53DB-41B5-83A0-EA4E7D2DC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774253"/>
              </p:ext>
            </p:extLst>
          </p:nvPr>
        </p:nvGraphicFramePr>
        <p:xfrm>
          <a:off x="695739" y="1194648"/>
          <a:ext cx="10783956" cy="541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95">
                  <a:extLst>
                    <a:ext uri="{9D8B030D-6E8A-4147-A177-3AD203B41FA5}">
                      <a16:colId xmlns:a16="http://schemas.microsoft.com/office/drawing/2014/main" val="871159250"/>
                    </a:ext>
                  </a:extLst>
                </a:gridCol>
                <a:gridCol w="2870820">
                  <a:extLst>
                    <a:ext uri="{9D8B030D-6E8A-4147-A177-3AD203B41FA5}">
                      <a16:colId xmlns:a16="http://schemas.microsoft.com/office/drawing/2014/main" val="4108807854"/>
                    </a:ext>
                  </a:extLst>
                </a:gridCol>
                <a:gridCol w="1509839">
                  <a:extLst>
                    <a:ext uri="{9D8B030D-6E8A-4147-A177-3AD203B41FA5}">
                      <a16:colId xmlns:a16="http://schemas.microsoft.com/office/drawing/2014/main" val="578251205"/>
                    </a:ext>
                  </a:extLst>
                </a:gridCol>
                <a:gridCol w="2147798">
                  <a:extLst>
                    <a:ext uri="{9D8B030D-6E8A-4147-A177-3AD203B41FA5}">
                      <a16:colId xmlns:a16="http://schemas.microsoft.com/office/drawing/2014/main" val="2950496245"/>
                    </a:ext>
                  </a:extLst>
                </a:gridCol>
                <a:gridCol w="3710804">
                  <a:extLst>
                    <a:ext uri="{9D8B030D-6E8A-4147-A177-3AD203B41FA5}">
                      <a16:colId xmlns:a16="http://schemas.microsoft.com/office/drawing/2014/main" val="1288156872"/>
                    </a:ext>
                  </a:extLst>
                </a:gridCol>
              </a:tblGrid>
              <a:tr h="380448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Participant·e·s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Taux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% et</a:t>
                      </a:r>
                      <a:r>
                        <a:rPr lang="de-CH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durée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Organisations</a:t>
                      </a:r>
                      <a:r>
                        <a:rPr lang="de-CH" sz="1600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professionnelles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65678"/>
                  </a:ext>
                </a:extLst>
              </a:tr>
              <a:tr h="1094440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Immersions</a:t>
                      </a:r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complétées</a:t>
                      </a:r>
                      <a:endParaRPr lang="de-CH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Wim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Nieuwenboom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Théogène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Gakuba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Irene Müller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 01.09.19-30.08.19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 07.01.19-05.07.19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80%;05.08.19-23.08.19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Sonderpäd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Zentrum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Bachtelen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(SZB)</a:t>
                      </a: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Hospice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Général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Genf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Frauenhaus, Luzern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78852"/>
                  </a:ext>
                </a:extLst>
              </a:tr>
              <a:tr h="3095703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Immersions</a:t>
                      </a:r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en</a:t>
                      </a:r>
                      <a:r>
                        <a:rPr lang="de-CH" sz="1600" b="1" baseline="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baseline="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cours</a:t>
                      </a:r>
                      <a:endParaRPr lang="de-CH" sz="160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Alan Canonica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Anita Heinzmann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Gregorio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Avilès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Morgane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Kuehni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Martina Koch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Claire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Balleys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Swetha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Rao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Dhananka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Béatrice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Vatron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-Steiner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Silke Müller-Hermann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Stefan Köngeter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Gianluca Cavelti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VS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SUPSI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VD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50%;01.09.18-31.08.20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40%;01.02.19-30.04.20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70%;01.06.19-30.06.20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30%;19.08.19-30.06.20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10%;01.09.19-31.12.20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50%;01.09.19-20.12.19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20%;01.09.19-31.08.20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20%;01.09.19-31.08.20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20%;01.11.19-30.06.20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15%;01.11.19-29.02.20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15%;01.11.19-29.02.20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Sozialamt, Zug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INSOS Schweiz, Bern</a:t>
                      </a: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Fondazione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Diamante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Tenero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protection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la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jeunesse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VD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Dépendance mobile, Basel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Fond.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Officielle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la Jeunesse, Pt. Lancy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Stadt Freiburg, Kulturamt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Stadt Freiburg, Kulturamt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Polizei Basel-Stadt; Präventionsabteilung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139466"/>
                  </a:ext>
                </a:extLst>
              </a:tr>
              <a:tr h="844282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Immersions</a:t>
                      </a:r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initiées</a:t>
                      </a:r>
                      <a:endParaRPr lang="de-CH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Matthias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Hüttemann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Monika von Fellenberg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10%;01.01.20-31.12.10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20%;Herbst19; 6Mt.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Perspektive Solothurn-Grenchen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Bewährungs-Vollzugsdienst, Bern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70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22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65DC02C-6AD5-43E1-84FA-BE50ADA0C45B}" vid="{B987B2D4-2CCB-442C-ADD8-9D30B618C4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1" ma:contentTypeDescription="Crée un document." ma:contentTypeScope="" ma:versionID="de8a9955bb78dec1258b64f46de66cb3">
  <xsd:schema xmlns:xsd="http://www.w3.org/2001/XMLSchema" xmlns:xs="http://www.w3.org/2001/XMLSchema" xmlns:p="http://schemas.microsoft.com/office/2006/metadata/properties" xmlns:ns2="a2ba81c1-35e9-4ce7-815b-5d3874952508" xmlns:ns3="788b53bb-d2ce-4bf1-91ce-6fadb0059340" targetNamespace="http://schemas.microsoft.com/office/2006/metadata/properties" ma:root="true" ma:fieldsID="55a4ac7ab1870a62b34824acb2944b3f" ns2:_="" ns3:_="">
    <xsd:import namespace="a2ba81c1-35e9-4ce7-815b-5d3874952508"/>
    <xsd:import namespace="788b53bb-d2ce-4bf1-91ce-6fadb00593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og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a81c1-35e9-4ce7-815b-5d387495250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b53bb-d2ce-4bf1-91ce-6fadb0059340" elementFormDefault="qualified">
    <xsd:import namespace="http://schemas.microsoft.com/office/2006/documentManagement/types"/>
    <xsd:import namespace="http://schemas.microsoft.com/office/infopath/2007/PartnerControls"/>
    <xsd:element name="Logo" ma:index="11" nillable="true" ma:displayName="Logo" ma:format="Hyperlink" ma:internalName="Log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go xmlns="788b53bb-d2ce-4bf1-91ce-6fadb0059340">
      <Url xsi:nil="true"/>
      <Description xsi:nil="true"/>
    </Logo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72D1C7-E930-4219-8291-A4BC94614DC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80ED308-DA78-40C5-86B5-FA3DCABBA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ba81c1-35e9-4ce7-815b-5d3874952508"/>
    <ds:schemaRef ds:uri="788b53bb-d2ce-4bf1-91ce-6fadb00593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B183CB-07BC-4D4B-BE99-3173B8883FC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788b53bb-d2ce-4bf1-91ce-6fadb0059340"/>
    <ds:schemaRef ds:uri="a2ba81c1-35e9-4ce7-815b-5d3874952508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6F0D9091-3336-43C0-B910-D8F2470F82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Modele-potx_Career2SW</Template>
  <TotalTime>0</TotalTime>
  <Words>694</Words>
  <Application>Microsoft Office PowerPoint</Application>
  <PresentationFormat>Breitbild</PresentationFormat>
  <Paragraphs>188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Thème Office</vt:lpstr>
      <vt:lpstr>  </vt:lpstr>
      <vt:lpstr>Contexte et objectifs: Perspective swissuniversities</vt:lpstr>
      <vt:lpstr>Contexte et objectifs: Perspective  Hautes Ecoles spécialisées en travail social</vt:lpstr>
      <vt:lpstr>Modèle «Double profil de compétence»</vt:lpstr>
      <vt:lpstr>BILAN INTERMEDIAIRE</vt:lpstr>
      <vt:lpstr>Objectifs du séminaire</vt:lpstr>
      <vt:lpstr>Structure du programme-pilote</vt:lpstr>
      <vt:lpstr>Bref rappel historique</vt:lpstr>
      <vt:lpstr>Programme d'immersion – état novembre ‘19</vt:lpstr>
      <vt:lpstr>Module de programme Coaching</vt:lpstr>
      <vt:lpstr>Module du programme Séminaire</vt:lpstr>
      <vt:lpstr>Évaluation intermédiaire: point de vue des cheffes de projet</vt:lpstr>
      <vt:lpstr>Séminaire - Évaluation intermédiaire</vt:lpstr>
    </vt:vector>
  </TitlesOfParts>
  <Company>HEFR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Grand Olivier</dc:creator>
  <cp:lastModifiedBy>Thönnissen Chase Evelyne</cp:lastModifiedBy>
  <cp:revision>85</cp:revision>
  <cp:lastPrinted>2019-11-13T13:46:35Z</cp:lastPrinted>
  <dcterms:created xsi:type="dcterms:W3CDTF">2018-04-04T09:24:28Z</dcterms:created>
  <dcterms:modified xsi:type="dcterms:W3CDTF">2019-12-13T16:24:04Z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0x01010097BB91926D3FD840BC2F1C7F23499AB6</vt:lpwstr>
  </property>
  <property fmtid="{D5CDD505-2E9C-101B-9397-08002B2CF9AE}" pid="4" name="_AdHocReviewCycleID">
    <vt:i4>177206876</vt:i4>
  </property>
  <property fmtid="{D5CDD505-2E9C-101B-9397-08002B2CF9AE}" pid="5" name="_EmailSubject">
    <vt:lpwstr>C2SW: PPP</vt:lpwstr>
  </property>
  <property fmtid="{D5CDD505-2E9C-101B-9397-08002B2CF9AE}" pid="6" name="_AuthorEmail">
    <vt:lpwstr>agnes.foldhazi@hesge.ch</vt:lpwstr>
  </property>
  <property fmtid="{D5CDD505-2E9C-101B-9397-08002B2CF9AE}" pid="7" name="_AuthorEmailDisplayName">
    <vt:lpwstr>Foldhazi Agnes (HES)</vt:lpwstr>
  </property>
  <property fmtid="{D5CDD505-2E9C-101B-9397-08002B2CF9AE}" pid="8" name="_PreviousAdHocReviewCycleID">
    <vt:i4>1191823847</vt:i4>
  </property>
</Properties>
</file>