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4"/>
  </p:notesMasterIdLst>
  <p:sldIdLst>
    <p:sldId id="256" r:id="rId6"/>
    <p:sldId id="288" r:id="rId7"/>
    <p:sldId id="281" r:id="rId8"/>
    <p:sldId id="283" r:id="rId9"/>
    <p:sldId id="286" r:id="rId10"/>
    <p:sldId id="287" r:id="rId11"/>
    <p:sldId id="284" r:id="rId12"/>
    <p:sldId id="285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nd Olivier" initials="GO" lastIdx="3" clrIdx="0">
    <p:extLst>
      <p:ext uri="{19B8F6BF-5375-455C-9EA6-DF929625EA0E}">
        <p15:presenceInfo xmlns:p15="http://schemas.microsoft.com/office/powerpoint/2012/main" userId="S-1-5-21-4037998928-318183558-1227690393-774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0434"/>
    <a:srgbClr val="0033CC"/>
    <a:srgbClr val="143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80421" autoAdjust="0"/>
  </p:normalViewPr>
  <p:slideViewPr>
    <p:cSldViewPr snapToGrid="0">
      <p:cViewPr varScale="1">
        <p:scale>
          <a:sx n="120" d="100"/>
          <a:sy n="120" d="100"/>
        </p:scale>
        <p:origin x="12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90" d="100"/>
          <a:sy n="90" d="100"/>
        </p:scale>
        <p:origin x="1784" y="-43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9E291-6E3A-4754-BEA5-E7A7AE9B6C61}" type="datetimeFigureOut">
              <a:rPr lang="fr-CH" smtClean="0"/>
              <a:t>30.10.2019</a:t>
            </a:fld>
            <a:endParaRPr lang="fr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4E84F-1BB4-4932-A4DF-387E59F6A469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661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229769"/>
            <a:ext cx="9144000" cy="1731169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05301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924800" y="5806213"/>
            <a:ext cx="2743200" cy="365125"/>
          </a:xfr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8F2A75-4CDE-449B-B7F5-A896EE7F8266}" type="datetime1">
              <a:rPr lang="fr-CH" smtClean="0"/>
              <a:pPr/>
              <a:t>30.10.2019</a:t>
            </a:fld>
            <a:endParaRPr lang="fr-CH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62" y="6060497"/>
            <a:ext cx="1410452" cy="797503"/>
          </a:xfrm>
          <a:prstGeom prst="rect">
            <a:avLst/>
          </a:prstGeom>
        </p:spPr>
      </p:pic>
      <p:pic>
        <p:nvPicPr>
          <p:cNvPr id="12" name="Image 11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74" y="6248763"/>
            <a:ext cx="1026319" cy="259635"/>
          </a:xfrm>
          <a:prstGeom prst="rect">
            <a:avLst/>
          </a:prstGeom>
        </p:spPr>
      </p:pic>
      <p:pic>
        <p:nvPicPr>
          <p:cNvPr id="13" name="Image 12" descr="HESSO-instit-pantone+and Arts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235" y="6226700"/>
            <a:ext cx="912160" cy="428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974" y="6223514"/>
            <a:ext cx="920473" cy="398310"/>
          </a:xfrm>
          <a:prstGeom prst="rect">
            <a:avLst/>
          </a:prstGeom>
        </p:spPr>
      </p:pic>
      <p:pic>
        <p:nvPicPr>
          <p:cNvPr id="16" name="Image 15"/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026" y="6243266"/>
            <a:ext cx="1001381" cy="211048"/>
          </a:xfrm>
          <a:prstGeom prst="rect">
            <a:avLst/>
          </a:prstGeom>
        </p:spPr>
      </p:pic>
      <p:pic>
        <p:nvPicPr>
          <p:cNvPr id="17" name="Image 16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986" y="6235337"/>
            <a:ext cx="872814" cy="371992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5991"/>
            <a:ext cx="1648968" cy="24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26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845814"/>
            <a:ext cx="10515600" cy="685165"/>
          </a:xfrm>
        </p:spPr>
        <p:txBody>
          <a:bodyPr>
            <a:normAutofit/>
          </a:bodyPr>
          <a:lstStyle>
            <a:lvl1pPr>
              <a:defRPr sz="4000" b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14672"/>
            <a:ext cx="10515600" cy="40195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74" y="6248763"/>
            <a:ext cx="1026319" cy="259635"/>
          </a:xfrm>
          <a:prstGeom prst="rect">
            <a:avLst/>
          </a:prstGeom>
        </p:spPr>
      </p:pic>
      <p:pic>
        <p:nvPicPr>
          <p:cNvPr id="8" name="Image 7" descr="HESSO-instit-pantone+and Art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235" y="6226700"/>
            <a:ext cx="912160" cy="428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974" y="6223514"/>
            <a:ext cx="920473" cy="398310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026" y="6243266"/>
            <a:ext cx="1001381" cy="211048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986" y="6235337"/>
            <a:ext cx="872814" cy="37199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62" y="6060497"/>
            <a:ext cx="1410452" cy="79750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5991"/>
            <a:ext cx="1648968" cy="24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3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866883"/>
            <a:ext cx="6140450" cy="68516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16400"/>
            <a:ext cx="6140450" cy="437974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3"/>
          </p:nvPr>
        </p:nvSpPr>
        <p:spPr>
          <a:xfrm>
            <a:off x="7213326" y="644400"/>
            <a:ext cx="4140474" cy="531444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pic>
        <p:nvPicPr>
          <p:cNvPr id="14" name="Image 13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74" y="6248763"/>
            <a:ext cx="1026319" cy="259635"/>
          </a:xfrm>
          <a:prstGeom prst="rect">
            <a:avLst/>
          </a:prstGeom>
        </p:spPr>
      </p:pic>
      <p:pic>
        <p:nvPicPr>
          <p:cNvPr id="15" name="Image 14" descr="HESSO-instit-pantone+and Arts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235" y="6226700"/>
            <a:ext cx="912160" cy="428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974" y="6223514"/>
            <a:ext cx="920473" cy="398310"/>
          </a:xfrm>
          <a:prstGeom prst="rect">
            <a:avLst/>
          </a:prstGeom>
        </p:spPr>
      </p:pic>
      <p:pic>
        <p:nvPicPr>
          <p:cNvPr id="17" name="Image 16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026" y="6243266"/>
            <a:ext cx="1001381" cy="211048"/>
          </a:xfrm>
          <a:prstGeom prst="rect">
            <a:avLst/>
          </a:prstGeom>
        </p:spPr>
      </p:pic>
      <p:pic>
        <p:nvPicPr>
          <p:cNvPr id="18" name="Image 17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986" y="6235337"/>
            <a:ext cx="872814" cy="37199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62" y="6060497"/>
            <a:ext cx="1410452" cy="797503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5991"/>
            <a:ext cx="1648968" cy="24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01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16400"/>
            <a:ext cx="5146141" cy="40195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3"/>
          </p:nvPr>
        </p:nvSpPr>
        <p:spPr>
          <a:xfrm>
            <a:off x="6089964" y="1617353"/>
            <a:ext cx="5263836" cy="40195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pic>
        <p:nvPicPr>
          <p:cNvPr id="13" name="Imag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74" y="6248763"/>
            <a:ext cx="1026319" cy="259635"/>
          </a:xfrm>
          <a:prstGeom prst="rect">
            <a:avLst/>
          </a:prstGeom>
        </p:spPr>
      </p:pic>
      <p:pic>
        <p:nvPicPr>
          <p:cNvPr id="14" name="Image 13" descr="HESSO-instit-pantone+and Art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235" y="6226700"/>
            <a:ext cx="912160" cy="428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974" y="6223514"/>
            <a:ext cx="920473" cy="398310"/>
          </a:xfrm>
          <a:prstGeom prst="rect">
            <a:avLst/>
          </a:prstGeom>
        </p:spPr>
      </p:pic>
      <p:pic>
        <p:nvPicPr>
          <p:cNvPr id="16" name="Image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026" y="6243266"/>
            <a:ext cx="1001381" cy="211048"/>
          </a:xfrm>
          <a:prstGeom prst="rect">
            <a:avLst/>
          </a:prstGeom>
        </p:spPr>
      </p:pic>
      <p:pic>
        <p:nvPicPr>
          <p:cNvPr id="17" name="Image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986" y="6235337"/>
            <a:ext cx="872814" cy="371992"/>
          </a:xfrm>
          <a:prstGeom prst="rect">
            <a:avLst/>
          </a:prstGeom>
        </p:spPr>
      </p:pic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838200" y="849270"/>
            <a:ext cx="10515600" cy="68516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62" y="6060497"/>
            <a:ext cx="1410452" cy="79750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5991"/>
            <a:ext cx="1648968" cy="24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88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5225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F9F181-6897-4510-9E4F-11A4BC6BDC48}" type="datetime1">
              <a:rPr lang="fr-CH" smtClean="0"/>
              <a:t>30.10.2019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 smtClean="0"/>
              <a:t>rencontre Artias - 25.08.2017</a:t>
            </a: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A01E0D-BF29-4629-A93C-D5D24873B420}" type="slidenum">
              <a:rPr lang="fr-CH" smtClean="0"/>
              <a:pPr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4616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1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Immersion INSOS Schweiz</a:t>
            </a:r>
            <a:endParaRPr lang="fr-CH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4" t="603" r="14282" b="-603"/>
          <a:stretch/>
        </p:blipFill>
        <p:spPr>
          <a:xfrm>
            <a:off x="898495" y="2276116"/>
            <a:ext cx="1280161" cy="1572772"/>
          </a:xfr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4243832"/>
            <a:ext cx="2502847" cy="184607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386584" y="4243832"/>
            <a:ext cx="5696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Anita Heinzmann</a:t>
            </a:r>
          </a:p>
          <a:p>
            <a:r>
              <a:rPr lang="fr-CH" dirty="0" err="1"/>
              <a:t>Wissenschaftliche</a:t>
            </a:r>
            <a:r>
              <a:rPr lang="fr-CH" dirty="0"/>
              <a:t> </a:t>
            </a:r>
            <a:r>
              <a:rPr lang="fr-CH" dirty="0" err="1"/>
              <a:t>Mitarbeiterin</a:t>
            </a:r>
            <a:endParaRPr lang="fr-CH" dirty="0"/>
          </a:p>
          <a:p>
            <a:r>
              <a:rPr lang="fr-CH" dirty="0" err="1"/>
              <a:t>Hochschule</a:t>
            </a:r>
            <a:r>
              <a:rPr lang="fr-CH" dirty="0"/>
              <a:t> </a:t>
            </a:r>
            <a:r>
              <a:rPr lang="fr-CH" dirty="0" err="1"/>
              <a:t>für</a:t>
            </a:r>
            <a:r>
              <a:rPr lang="fr-CH" dirty="0"/>
              <a:t> </a:t>
            </a:r>
            <a:r>
              <a:rPr lang="fr-CH" dirty="0" err="1"/>
              <a:t>Soziale</a:t>
            </a:r>
            <a:r>
              <a:rPr lang="fr-CH" dirty="0"/>
              <a:t> </a:t>
            </a:r>
            <a:r>
              <a:rPr lang="fr-CH" dirty="0" err="1"/>
              <a:t>Arbeit</a:t>
            </a:r>
            <a:r>
              <a:rPr lang="fr-CH" dirty="0"/>
              <a:t>, HES-SO Valais-Wallis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419715" y="2320941"/>
            <a:ext cx="5696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Annina Studer</a:t>
            </a:r>
            <a:endParaRPr lang="fr-CH" dirty="0"/>
          </a:p>
          <a:p>
            <a:r>
              <a:rPr lang="fr-CH" dirty="0" err="1" smtClean="0"/>
              <a:t>Leiterin</a:t>
            </a:r>
            <a:r>
              <a:rPr lang="fr-CH" dirty="0" smtClean="0"/>
              <a:t> </a:t>
            </a:r>
            <a:r>
              <a:rPr lang="fr-CH" dirty="0" err="1" smtClean="0"/>
              <a:t>Bereich</a:t>
            </a:r>
            <a:r>
              <a:rPr lang="fr-CH" dirty="0" smtClean="0"/>
              <a:t> </a:t>
            </a:r>
            <a:r>
              <a:rPr lang="fr-CH" dirty="0" err="1" smtClean="0"/>
              <a:t>Arbeitswelt</a:t>
            </a:r>
            <a:endParaRPr lang="fr-CH" dirty="0"/>
          </a:p>
          <a:p>
            <a:r>
              <a:rPr lang="fr-CH" dirty="0" smtClean="0"/>
              <a:t>INSOS Schweiz</a:t>
            </a:r>
          </a:p>
          <a:p>
            <a:endParaRPr lang="fr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702" y="341906"/>
            <a:ext cx="1645920" cy="2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9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hteck 69"/>
          <p:cNvSpPr/>
          <p:nvPr/>
        </p:nvSpPr>
        <p:spPr>
          <a:xfrm>
            <a:off x="2177716" y="1780674"/>
            <a:ext cx="7014410" cy="4487779"/>
          </a:xfrm>
          <a:prstGeom prst="rect">
            <a:avLst/>
          </a:prstGeom>
          <a:solidFill>
            <a:schemeClr val="bg2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/>
          <p:cNvSpPr/>
          <p:nvPr/>
        </p:nvSpPr>
        <p:spPr>
          <a:xfrm>
            <a:off x="2466975" y="4586990"/>
            <a:ext cx="6512132" cy="1124262"/>
          </a:xfrm>
          <a:prstGeom prst="rect">
            <a:avLst/>
          </a:prstGeom>
          <a:noFill/>
          <a:ln>
            <a:solidFill>
              <a:srgbClr val="C10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16" y="1552835"/>
            <a:ext cx="1975104" cy="2443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INSOS: von der Praxis </a:t>
            </a:r>
            <a:r>
              <a:rPr lang="fr-CH" dirty="0" err="1" smtClean="0"/>
              <a:t>für</a:t>
            </a:r>
            <a:r>
              <a:rPr lang="fr-CH" dirty="0" smtClean="0"/>
              <a:t> die Praxis</a:t>
            </a:r>
            <a:endParaRPr lang="fr-CH" dirty="0"/>
          </a:p>
        </p:txBody>
      </p:sp>
      <p:sp>
        <p:nvSpPr>
          <p:cNvPr id="6" name="Textfeld 5"/>
          <p:cNvSpPr txBox="1"/>
          <p:nvPr/>
        </p:nvSpPr>
        <p:spPr>
          <a:xfrm>
            <a:off x="4379495" y="1416580"/>
            <a:ext cx="3721703" cy="138499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endParaRPr lang="de-CH" sz="2400" b="1" dirty="0" smtClean="0"/>
          </a:p>
          <a:p>
            <a:r>
              <a:rPr lang="de-CH" sz="2400" b="1" dirty="0" smtClean="0"/>
              <a:t>817 Institutionen</a:t>
            </a:r>
            <a:endParaRPr lang="de-CH" sz="2400" b="1" dirty="0"/>
          </a:p>
          <a:p>
            <a:r>
              <a:rPr lang="de-CH" dirty="0"/>
              <a:t>d</a:t>
            </a:r>
            <a:r>
              <a:rPr lang="de-CH" dirty="0" smtClean="0"/>
              <a:t>avon 300 Unternehmen </a:t>
            </a:r>
          </a:p>
          <a:p>
            <a:r>
              <a:rPr lang="de-CH" dirty="0" smtClean="0"/>
              <a:t>mit Arbeits- und Bildungsangeboten</a:t>
            </a:r>
            <a:endParaRPr lang="de-CH" dirty="0"/>
          </a:p>
        </p:txBody>
      </p:sp>
      <p:sp>
        <p:nvSpPr>
          <p:cNvPr id="16" name="Textfeld 15"/>
          <p:cNvSpPr txBox="1"/>
          <p:nvPr/>
        </p:nvSpPr>
        <p:spPr>
          <a:xfrm>
            <a:off x="4707172" y="3388168"/>
            <a:ext cx="1979875" cy="338554"/>
          </a:xfrm>
          <a:prstGeom prst="rect">
            <a:avLst/>
          </a:prstGeom>
          <a:noFill/>
          <a:ln>
            <a:solidFill>
              <a:srgbClr val="C1043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600" dirty="0" smtClean="0"/>
              <a:t>DV: 100 Delegierte</a:t>
            </a:r>
            <a:endParaRPr lang="de-CH" sz="1600" dirty="0"/>
          </a:p>
        </p:txBody>
      </p:sp>
      <p:sp>
        <p:nvSpPr>
          <p:cNvPr id="17" name="Textfeld 16"/>
          <p:cNvSpPr txBox="1"/>
          <p:nvPr/>
        </p:nvSpPr>
        <p:spPr>
          <a:xfrm>
            <a:off x="4692594" y="3903591"/>
            <a:ext cx="2002404" cy="584775"/>
          </a:xfrm>
          <a:prstGeom prst="rect">
            <a:avLst/>
          </a:prstGeom>
          <a:noFill/>
          <a:ln>
            <a:solidFill>
              <a:srgbClr val="C1043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600" dirty="0" smtClean="0"/>
              <a:t>ZV: NR </a:t>
            </a:r>
            <a:r>
              <a:rPr lang="de-CH" sz="1600" dirty="0" err="1" smtClean="0"/>
              <a:t>Streiff</a:t>
            </a:r>
            <a:r>
              <a:rPr lang="de-CH" sz="1600" dirty="0" smtClean="0"/>
              <a:t> +</a:t>
            </a:r>
          </a:p>
          <a:p>
            <a:pPr algn="ctr"/>
            <a:r>
              <a:rPr lang="de-CH" sz="1600" dirty="0" smtClean="0"/>
              <a:t>8 Institutionsleitende</a:t>
            </a:r>
            <a:endParaRPr lang="de-CH" sz="1600" dirty="0"/>
          </a:p>
        </p:txBody>
      </p:sp>
      <p:sp>
        <p:nvSpPr>
          <p:cNvPr id="18" name="Textfeld 17"/>
          <p:cNvSpPr txBox="1"/>
          <p:nvPr/>
        </p:nvSpPr>
        <p:spPr>
          <a:xfrm>
            <a:off x="4733676" y="5115340"/>
            <a:ext cx="1979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Bereich </a:t>
            </a:r>
          </a:p>
          <a:p>
            <a:pPr algn="ctr"/>
            <a:r>
              <a:rPr lang="de-CH" b="1" dirty="0" smtClean="0"/>
              <a:t>Bildung </a:t>
            </a:r>
            <a:endParaRPr lang="de-CH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2564293" y="5116665"/>
            <a:ext cx="1979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Bereich Arbeitswelt</a:t>
            </a:r>
            <a:endParaRPr lang="de-CH" b="1" dirty="0"/>
          </a:p>
        </p:txBody>
      </p:sp>
      <p:sp>
        <p:nvSpPr>
          <p:cNvPr id="20" name="Textfeld 19"/>
          <p:cNvSpPr txBox="1"/>
          <p:nvPr/>
        </p:nvSpPr>
        <p:spPr>
          <a:xfrm>
            <a:off x="6954741" y="5110039"/>
            <a:ext cx="1979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Bereich Lebensgestaltung</a:t>
            </a:r>
            <a:endParaRPr lang="de-CH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4693920" y="4634613"/>
            <a:ext cx="200240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600" b="1" dirty="0" smtClean="0"/>
              <a:t>Geschäftsleitung</a:t>
            </a:r>
            <a:endParaRPr lang="de-CH" sz="1600" b="1" dirty="0"/>
          </a:p>
        </p:txBody>
      </p:sp>
      <p:sp>
        <p:nvSpPr>
          <p:cNvPr id="8" name="Rechteck 7"/>
          <p:cNvSpPr/>
          <p:nvPr/>
        </p:nvSpPr>
        <p:spPr>
          <a:xfrm>
            <a:off x="2447926" y="5793122"/>
            <a:ext cx="6521658" cy="375067"/>
          </a:xfrm>
          <a:prstGeom prst="rect">
            <a:avLst/>
          </a:prstGeom>
          <a:noFill/>
          <a:ln>
            <a:solidFill>
              <a:srgbClr val="C10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tx1"/>
                </a:solidFill>
              </a:rPr>
              <a:t>Kommissionen und projektbezogene AGs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4694680" y="2910982"/>
            <a:ext cx="1979875" cy="338554"/>
          </a:xfrm>
          <a:prstGeom prst="rect">
            <a:avLst/>
          </a:prstGeom>
          <a:noFill/>
          <a:ln>
            <a:solidFill>
              <a:srgbClr val="C1043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600" dirty="0" smtClean="0"/>
              <a:t>20 Sektionen</a:t>
            </a:r>
            <a:endParaRPr lang="de-CH" sz="1600" dirty="0"/>
          </a:p>
        </p:txBody>
      </p:sp>
      <p:cxnSp>
        <p:nvCxnSpPr>
          <p:cNvPr id="57" name="Gerade Verbindung mit Pfeil 56"/>
          <p:cNvCxnSpPr>
            <a:stCxn id="54" idx="2"/>
          </p:cNvCxnSpPr>
          <p:nvPr/>
        </p:nvCxnSpPr>
        <p:spPr>
          <a:xfrm flipH="1">
            <a:off x="5681272" y="3249536"/>
            <a:ext cx="3346" cy="93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>
            <a:stCxn id="16" idx="2"/>
          </p:cNvCxnSpPr>
          <p:nvPr/>
        </p:nvCxnSpPr>
        <p:spPr>
          <a:xfrm flipH="1">
            <a:off x="5681272" y="3726722"/>
            <a:ext cx="15838" cy="140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Gerade Verbindung mit Pfeil 60"/>
          <p:cNvCxnSpPr>
            <a:endCxn id="25" idx="0"/>
          </p:cNvCxnSpPr>
          <p:nvPr/>
        </p:nvCxnSpPr>
        <p:spPr>
          <a:xfrm flipH="1">
            <a:off x="5695122" y="4497049"/>
            <a:ext cx="31121" cy="137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/>
          <p:nvPr/>
        </p:nvCxnSpPr>
        <p:spPr>
          <a:xfrm flipH="1">
            <a:off x="3933825" y="4972050"/>
            <a:ext cx="685800" cy="209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Gerade Verbindung mit Pfeil 64"/>
          <p:cNvCxnSpPr/>
          <p:nvPr/>
        </p:nvCxnSpPr>
        <p:spPr>
          <a:xfrm>
            <a:off x="5657850" y="4972050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/>
          <p:nvPr/>
        </p:nvCxnSpPr>
        <p:spPr>
          <a:xfrm>
            <a:off x="6743700" y="5019675"/>
            <a:ext cx="600075" cy="180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Ellipse 72"/>
          <p:cNvSpPr/>
          <p:nvPr/>
        </p:nvSpPr>
        <p:spPr>
          <a:xfrm>
            <a:off x="721896" y="4752474"/>
            <a:ext cx="2105526" cy="15280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schemeClr val="tx1"/>
                </a:solidFill>
              </a:rPr>
              <a:t>Aktionsplan UN-BRK: </a:t>
            </a:r>
            <a:r>
              <a:rPr lang="de-CH" dirty="0" smtClean="0">
                <a:solidFill>
                  <a:schemeClr val="tx1"/>
                </a:solidFill>
              </a:rPr>
              <a:t>Projekt Mitwirkung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9227621" y="4607086"/>
            <a:ext cx="2191393" cy="338554"/>
          </a:xfrm>
          <a:prstGeom prst="rect">
            <a:avLst/>
          </a:prstGeom>
          <a:solidFill>
            <a:schemeClr val="bg2"/>
          </a:solidFill>
          <a:ln>
            <a:solidFill>
              <a:srgbClr val="C1043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600" dirty="0" smtClean="0"/>
              <a:t>Politik</a:t>
            </a:r>
            <a:endParaRPr lang="de-CH" sz="1600" dirty="0"/>
          </a:p>
        </p:txBody>
      </p:sp>
      <p:sp>
        <p:nvSpPr>
          <p:cNvPr id="75" name="Textfeld 74"/>
          <p:cNvSpPr txBox="1"/>
          <p:nvPr/>
        </p:nvSpPr>
        <p:spPr>
          <a:xfrm>
            <a:off x="9239654" y="4992098"/>
            <a:ext cx="2167330" cy="338554"/>
          </a:xfrm>
          <a:prstGeom prst="rect">
            <a:avLst/>
          </a:prstGeom>
          <a:solidFill>
            <a:schemeClr val="bg2"/>
          </a:solidFill>
          <a:ln>
            <a:solidFill>
              <a:srgbClr val="C1043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600" dirty="0" smtClean="0"/>
              <a:t>Kommunikation</a:t>
            </a:r>
            <a:endParaRPr lang="de-CH" sz="1600" dirty="0"/>
          </a:p>
        </p:txBody>
      </p:sp>
      <p:sp>
        <p:nvSpPr>
          <p:cNvPr id="76" name="Textfeld 75"/>
          <p:cNvSpPr txBox="1"/>
          <p:nvPr/>
        </p:nvSpPr>
        <p:spPr>
          <a:xfrm>
            <a:off x="9243732" y="5369157"/>
            <a:ext cx="2167331" cy="338554"/>
          </a:xfrm>
          <a:prstGeom prst="rect">
            <a:avLst/>
          </a:prstGeom>
          <a:solidFill>
            <a:schemeClr val="bg2"/>
          </a:solidFill>
          <a:ln>
            <a:solidFill>
              <a:srgbClr val="C1043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600" dirty="0" smtClean="0"/>
              <a:t>Verbandsmanagement</a:t>
            </a:r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416778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Immersion </a:t>
            </a:r>
            <a:r>
              <a:rPr lang="fr-CH" dirty="0" err="1" smtClean="0"/>
              <a:t>Aufgabenprofil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14672"/>
            <a:ext cx="10515600" cy="44752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sz="3000" b="1" dirty="0" smtClean="0"/>
              <a:t>Projekt </a:t>
            </a:r>
            <a:r>
              <a:rPr lang="de-CH" sz="3000" b="1" dirty="0"/>
              <a:t>«Aktionsplan zur Umsetzung der UN-BRK» </a:t>
            </a:r>
            <a:endParaRPr lang="de-CH" sz="3000" b="1" dirty="0" smtClean="0"/>
          </a:p>
          <a:p>
            <a:r>
              <a:rPr lang="de-CH" sz="3000" dirty="0" smtClean="0"/>
              <a:t>Erfassung </a:t>
            </a:r>
            <a:r>
              <a:rPr lang="de-CH" sz="3000" dirty="0"/>
              <a:t>und Analyse der existierenden Mitwirkungsmodelle in </a:t>
            </a:r>
            <a:r>
              <a:rPr lang="de-CH" sz="3000" dirty="0" smtClean="0"/>
              <a:t>Werkstätten </a:t>
            </a:r>
          </a:p>
          <a:p>
            <a:r>
              <a:rPr lang="de-CH" sz="3000" dirty="0" smtClean="0"/>
              <a:t>Evaluation </a:t>
            </a:r>
            <a:r>
              <a:rPr lang="de-CH" sz="3000" dirty="0"/>
              <a:t>der verschiedenen </a:t>
            </a:r>
            <a:r>
              <a:rPr lang="de-CH" sz="3000" dirty="0" smtClean="0"/>
              <a:t>Mitwirkungsmodelle</a:t>
            </a:r>
          </a:p>
          <a:p>
            <a:r>
              <a:rPr lang="de-CH" sz="3000" dirty="0" smtClean="0"/>
              <a:t>Formulierung </a:t>
            </a:r>
            <a:r>
              <a:rPr lang="de-CH" sz="3000" dirty="0"/>
              <a:t>von </a:t>
            </a:r>
            <a:r>
              <a:rPr lang="de-CH" sz="3000" dirty="0" smtClean="0"/>
              <a:t>Empfehlungen</a:t>
            </a:r>
            <a:endParaRPr lang="de-CH" sz="3000" dirty="0"/>
          </a:p>
          <a:p>
            <a:r>
              <a:rPr lang="de-CH" sz="3000" dirty="0" err="1" smtClean="0"/>
              <a:t>Gelingensbedingungen</a:t>
            </a:r>
            <a:r>
              <a:rPr lang="de-CH" sz="3000" dirty="0" smtClean="0"/>
              <a:t> </a:t>
            </a:r>
            <a:r>
              <a:rPr lang="de-CH" sz="3000" dirty="0"/>
              <a:t>für </a:t>
            </a:r>
            <a:r>
              <a:rPr lang="de-CH" sz="3000" dirty="0" smtClean="0"/>
              <a:t>Mitwirkung</a:t>
            </a:r>
            <a:endParaRPr lang="de-CH" sz="3000" dirty="0"/>
          </a:p>
          <a:p>
            <a:r>
              <a:rPr lang="de-CH" sz="3000" dirty="0" smtClean="0"/>
              <a:t>Überlegungen </a:t>
            </a:r>
            <a:r>
              <a:rPr lang="de-CH" sz="3000" dirty="0"/>
              <a:t>zu möglichen </a:t>
            </a:r>
            <a:r>
              <a:rPr lang="de-CH" sz="3000" dirty="0" smtClean="0"/>
              <a:t>Dienstleistungen</a:t>
            </a:r>
          </a:p>
          <a:p>
            <a:pPr marL="0" indent="0">
              <a:buNone/>
            </a:pPr>
            <a:endParaRPr lang="de-CH" sz="3000" b="1" dirty="0"/>
          </a:p>
          <a:p>
            <a:pPr marL="0" indent="0">
              <a:buNone/>
            </a:pPr>
            <a:r>
              <a:rPr lang="fr-CH" sz="2000" b="1" dirty="0" err="1"/>
              <a:t>Dauer</a:t>
            </a:r>
            <a:r>
              <a:rPr lang="fr-CH" sz="2000" b="1" dirty="0"/>
              <a:t>: 15 </a:t>
            </a:r>
            <a:r>
              <a:rPr lang="fr-CH" sz="2000" b="1" dirty="0" err="1"/>
              <a:t>Monate</a:t>
            </a:r>
            <a:r>
              <a:rPr lang="fr-CH" sz="2000" b="1" dirty="0"/>
              <a:t> an </a:t>
            </a:r>
            <a:r>
              <a:rPr lang="fr-CH" sz="2000" b="1" dirty="0" err="1"/>
              <a:t>zwei</a:t>
            </a:r>
            <a:r>
              <a:rPr lang="fr-CH" sz="2000" b="1" dirty="0"/>
              <a:t> </a:t>
            </a:r>
            <a:r>
              <a:rPr lang="fr-CH" sz="2000" b="1" dirty="0" err="1"/>
              <a:t>Tagen</a:t>
            </a:r>
            <a:r>
              <a:rPr lang="fr-CH" sz="2000" b="1" dirty="0"/>
              <a:t> pro </a:t>
            </a:r>
            <a:r>
              <a:rPr lang="fr-CH" sz="2000" b="1" dirty="0" err="1" smtClean="0"/>
              <a:t>Woche</a:t>
            </a:r>
            <a:r>
              <a:rPr lang="fr-CH" sz="2000" b="1" dirty="0" smtClean="0"/>
              <a:t>; </a:t>
            </a:r>
            <a:r>
              <a:rPr lang="fr-CH" sz="2000" b="1" dirty="0" err="1" smtClean="0"/>
              <a:t>Arbeitsort</a:t>
            </a:r>
            <a:r>
              <a:rPr lang="fr-CH" sz="2000" b="1" dirty="0"/>
              <a:t>: Bern</a:t>
            </a:r>
          </a:p>
          <a:p>
            <a:pPr marL="0" indent="0">
              <a:buNone/>
            </a:pP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392294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Entdeckungen</a:t>
            </a:r>
            <a:r>
              <a:rPr lang="fr-CH" dirty="0" smtClean="0"/>
              <a:t>/</a:t>
            </a:r>
            <a:r>
              <a:rPr lang="fr-CH" dirty="0" err="1" smtClean="0"/>
              <a:t>Erfahrungen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93275" y="1657458"/>
            <a:ext cx="5288669" cy="4322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b="1" dirty="0" err="1" smtClean="0"/>
              <a:t>Vielfältige</a:t>
            </a:r>
            <a:r>
              <a:rPr lang="fr-CH" b="1" dirty="0" smtClean="0"/>
              <a:t> </a:t>
            </a:r>
            <a:r>
              <a:rPr lang="fr-CH" b="1" dirty="0" err="1" smtClean="0"/>
              <a:t>Kommunikation</a:t>
            </a:r>
            <a:endParaRPr lang="fr-CH" b="1" dirty="0" smtClean="0"/>
          </a:p>
          <a:p>
            <a:pPr marL="0" indent="0">
              <a:buNone/>
            </a:pPr>
            <a:r>
              <a:rPr lang="fr-CH" b="1" dirty="0" err="1" smtClean="0"/>
              <a:t>Vielfältige</a:t>
            </a:r>
            <a:r>
              <a:rPr lang="fr-CH" b="1" dirty="0" smtClean="0"/>
              <a:t> </a:t>
            </a:r>
            <a:r>
              <a:rPr lang="fr-CH" b="1" dirty="0" err="1" smtClean="0"/>
              <a:t>Rollen</a:t>
            </a:r>
            <a:endParaRPr lang="fr-CH" b="1" dirty="0" smtClean="0"/>
          </a:p>
          <a:p>
            <a:r>
              <a:rPr lang="fr-CH" dirty="0" smtClean="0"/>
              <a:t>38 </a:t>
            </a:r>
            <a:r>
              <a:rPr lang="fr-CH" dirty="0" err="1" smtClean="0"/>
              <a:t>Interviewpartner</a:t>
            </a:r>
            <a:r>
              <a:rPr lang="fr-CH" dirty="0" smtClean="0"/>
              <a:t>*</a:t>
            </a:r>
            <a:r>
              <a:rPr lang="fr-CH" dirty="0" err="1" smtClean="0"/>
              <a:t>innen</a:t>
            </a:r>
            <a:endParaRPr lang="fr-CH" dirty="0" smtClean="0"/>
          </a:p>
          <a:p>
            <a:r>
              <a:rPr lang="fr-CH" dirty="0" smtClean="0"/>
              <a:t>12 </a:t>
            </a:r>
            <a:r>
              <a:rPr lang="fr-CH" dirty="0" err="1" smtClean="0"/>
              <a:t>Teammitglieder</a:t>
            </a:r>
            <a:endParaRPr lang="fr-CH" dirty="0" smtClean="0"/>
          </a:p>
          <a:p>
            <a:r>
              <a:rPr lang="fr-CH" dirty="0" err="1" smtClean="0"/>
              <a:t>Kommissionssitzungen</a:t>
            </a:r>
            <a:endParaRPr lang="fr-CH" dirty="0" smtClean="0"/>
          </a:p>
          <a:p>
            <a:r>
              <a:rPr lang="fr-CH" dirty="0" err="1" smtClean="0"/>
              <a:t>Netzwerktreffen</a:t>
            </a:r>
            <a:endParaRPr lang="fr-CH" dirty="0" smtClean="0"/>
          </a:p>
          <a:p>
            <a:r>
              <a:rPr lang="fr-CH" dirty="0" err="1" smtClean="0"/>
              <a:t>Fachtagung</a:t>
            </a:r>
            <a:endParaRPr lang="fr-CH" dirty="0" smtClean="0"/>
          </a:p>
          <a:p>
            <a:r>
              <a:rPr lang="fr-CH" dirty="0" smtClean="0"/>
              <a:t>Internationale </a:t>
            </a:r>
            <a:r>
              <a:rPr lang="fr-CH" dirty="0" err="1" smtClean="0"/>
              <a:t>Kontakte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</p:txBody>
      </p:sp>
      <p:pic>
        <p:nvPicPr>
          <p:cNvPr id="1026" name="Picture 2" descr="4c693b51-1e68-46f0-9bbc-494422670e4d@swisscc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95" y="1657458"/>
            <a:ext cx="4455165" cy="213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536" y="3916476"/>
            <a:ext cx="1941764" cy="196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085954" y="4577977"/>
            <a:ext cx="2227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i="1" dirty="0" smtClean="0"/>
              <a:t>Leichte Sprache</a:t>
            </a:r>
          </a:p>
          <a:p>
            <a:r>
              <a:rPr lang="de-CH" i="1" dirty="0" smtClean="0"/>
              <a:t>Schwere Sprache</a:t>
            </a:r>
            <a:endParaRPr lang="de-CH" i="1" dirty="0"/>
          </a:p>
        </p:txBody>
      </p:sp>
    </p:spTree>
    <p:extLst>
      <p:ext uri="{BB962C8B-B14F-4D97-AF65-F5344CB8AC3E}">
        <p14:creationId xmlns:p14="http://schemas.microsoft.com/office/powerpoint/2010/main" val="295526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Entdeckungen</a:t>
            </a:r>
            <a:r>
              <a:rPr lang="fr-CH" dirty="0" smtClean="0"/>
              <a:t>/</a:t>
            </a:r>
            <a:r>
              <a:rPr lang="fr-CH" dirty="0" err="1" smtClean="0"/>
              <a:t>Erfahrungen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38395" y="4160520"/>
            <a:ext cx="5288669" cy="1965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938395" y="1803762"/>
            <a:ext cx="4511430" cy="4322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b="1" dirty="0" smtClean="0"/>
              <a:t>Am </a:t>
            </a:r>
            <a:r>
              <a:rPr lang="fr-CH" b="1" dirty="0" err="1" smtClean="0"/>
              <a:t>Puls</a:t>
            </a:r>
            <a:r>
              <a:rPr lang="fr-CH" b="1" dirty="0" smtClean="0"/>
              <a:t> der </a:t>
            </a:r>
            <a:r>
              <a:rPr lang="fr-CH" b="1" dirty="0" err="1" smtClean="0"/>
              <a:t>Zeit</a:t>
            </a:r>
            <a:r>
              <a:rPr lang="fr-CH" b="1" dirty="0" smtClean="0"/>
              <a:t>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H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r-CH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r-CH" dirty="0" smtClean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6227064" y="1806156"/>
            <a:ext cx="5321808" cy="4322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b="1" dirty="0" err="1" smtClean="0"/>
              <a:t>Umsetzung</a:t>
            </a:r>
            <a:r>
              <a:rPr lang="fr-CH" b="1" dirty="0" smtClean="0"/>
              <a:t> in </a:t>
            </a:r>
            <a:r>
              <a:rPr lang="fr-CH" b="1" dirty="0" err="1" smtClean="0"/>
              <a:t>Lehre</a:t>
            </a:r>
            <a:r>
              <a:rPr lang="fr-CH" b="1" dirty="0" smtClean="0"/>
              <a:t> </a:t>
            </a:r>
            <a:r>
              <a:rPr lang="fr-CH" b="1" dirty="0" err="1" smtClean="0"/>
              <a:t>und</a:t>
            </a:r>
            <a:r>
              <a:rPr lang="fr-CH" b="1" dirty="0" smtClean="0"/>
              <a:t> </a:t>
            </a:r>
            <a:r>
              <a:rPr lang="fr-CH" b="1" dirty="0" err="1" smtClean="0"/>
              <a:t>Projekten</a:t>
            </a:r>
            <a:r>
              <a:rPr lang="fr-CH" b="1" dirty="0" smtClean="0"/>
              <a:t>…</a:t>
            </a:r>
          </a:p>
          <a:p>
            <a:r>
              <a:rPr lang="fr-CH" dirty="0" err="1" smtClean="0"/>
              <a:t>Parallel</a:t>
            </a:r>
            <a:r>
              <a:rPr lang="fr-CH" dirty="0" smtClean="0"/>
              <a:t> </a:t>
            </a:r>
            <a:r>
              <a:rPr lang="fr-CH" dirty="0" err="1" smtClean="0"/>
              <a:t>zur</a:t>
            </a:r>
            <a:r>
              <a:rPr lang="fr-CH" dirty="0" smtClean="0"/>
              <a:t> </a:t>
            </a:r>
            <a:r>
              <a:rPr lang="fr-CH" dirty="0" err="1" smtClean="0"/>
              <a:t>Veröffentlichung</a:t>
            </a:r>
            <a:r>
              <a:rPr lang="fr-CH" dirty="0" smtClean="0"/>
              <a:t> </a:t>
            </a:r>
            <a:r>
              <a:rPr lang="fr-CH" dirty="0" err="1" smtClean="0"/>
              <a:t>konnte</a:t>
            </a:r>
            <a:r>
              <a:rPr lang="fr-CH" dirty="0" smtClean="0"/>
              <a:t> </a:t>
            </a:r>
            <a:r>
              <a:rPr lang="fr-CH" dirty="0" err="1" smtClean="0"/>
              <a:t>ich</a:t>
            </a:r>
            <a:r>
              <a:rPr lang="fr-CH" dirty="0" smtClean="0"/>
              <a:t> </a:t>
            </a:r>
            <a:r>
              <a:rPr lang="fr-CH" dirty="0" err="1" smtClean="0"/>
              <a:t>das</a:t>
            </a:r>
            <a:r>
              <a:rPr lang="fr-CH" dirty="0" smtClean="0"/>
              <a:t> </a:t>
            </a:r>
            <a:r>
              <a:rPr lang="fr-CH" dirty="0" err="1" smtClean="0"/>
              <a:t>Thema</a:t>
            </a:r>
            <a:r>
              <a:rPr lang="fr-CH" dirty="0" smtClean="0"/>
              <a:t> in der </a:t>
            </a:r>
            <a:r>
              <a:rPr lang="fr-CH" dirty="0" err="1" smtClean="0"/>
              <a:t>Lehre</a:t>
            </a:r>
            <a:r>
              <a:rPr lang="fr-CH" dirty="0" smtClean="0"/>
              <a:t> </a:t>
            </a:r>
            <a:r>
              <a:rPr lang="fr-CH" dirty="0" err="1" smtClean="0"/>
              <a:t>aufgreifen</a:t>
            </a:r>
            <a:r>
              <a:rPr lang="fr-CH" dirty="0" smtClean="0"/>
              <a:t> </a:t>
            </a:r>
            <a:r>
              <a:rPr lang="fr-CH" dirty="0" err="1" smtClean="0"/>
              <a:t>und</a:t>
            </a:r>
            <a:r>
              <a:rPr lang="fr-CH" dirty="0" smtClean="0"/>
              <a:t> </a:t>
            </a:r>
            <a:r>
              <a:rPr lang="fr-CH" dirty="0" err="1" smtClean="0"/>
              <a:t>anhand</a:t>
            </a:r>
            <a:r>
              <a:rPr lang="fr-CH" dirty="0" smtClean="0"/>
              <a:t> des </a:t>
            </a:r>
            <a:r>
              <a:rPr lang="fr-CH" dirty="0" err="1" smtClean="0"/>
              <a:t>Projekts</a:t>
            </a:r>
            <a:r>
              <a:rPr lang="fr-CH" dirty="0" smtClean="0"/>
              <a:t> </a:t>
            </a:r>
            <a:r>
              <a:rPr lang="fr-CH" dirty="0" err="1" smtClean="0"/>
              <a:t>ein</a:t>
            </a:r>
            <a:r>
              <a:rPr lang="fr-CH" dirty="0" smtClean="0"/>
              <a:t> </a:t>
            </a:r>
            <a:r>
              <a:rPr lang="fr-CH" dirty="0" err="1" smtClean="0"/>
              <a:t>Praxisbeispiel</a:t>
            </a:r>
            <a:r>
              <a:rPr lang="fr-CH" dirty="0" smtClean="0"/>
              <a:t> </a:t>
            </a:r>
            <a:r>
              <a:rPr lang="fr-CH" dirty="0" err="1" smtClean="0"/>
              <a:t>vorstellen</a:t>
            </a:r>
            <a:endParaRPr lang="fr-CH" dirty="0" smtClean="0"/>
          </a:p>
          <a:p>
            <a:r>
              <a:rPr lang="fr-CH" dirty="0" err="1" smtClean="0"/>
              <a:t>Geplanter</a:t>
            </a:r>
            <a:r>
              <a:rPr lang="fr-CH" dirty="0" smtClean="0"/>
              <a:t> Workshop an </a:t>
            </a:r>
            <a:r>
              <a:rPr lang="fr-CH" dirty="0" err="1" smtClean="0"/>
              <a:t>einem</a:t>
            </a:r>
            <a:r>
              <a:rPr lang="fr-CH" dirty="0" smtClean="0"/>
              <a:t> Forum UN-BRK 2020 an der HES-SO</a:t>
            </a:r>
          </a:p>
          <a:p>
            <a:endParaRPr lang="fr-CH" dirty="0" smtClean="0"/>
          </a:p>
          <a:p>
            <a:endParaRPr lang="fr-CH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r-CH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r-CH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95" y="2313196"/>
            <a:ext cx="2568054" cy="368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3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Entdeckungen</a:t>
            </a:r>
            <a:r>
              <a:rPr lang="fr-CH" dirty="0" smtClean="0"/>
              <a:t>/</a:t>
            </a:r>
            <a:r>
              <a:rPr lang="fr-CH" dirty="0" err="1" smtClean="0"/>
              <a:t>Erfahrungen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4590" y="1948627"/>
            <a:ext cx="10515600" cy="401955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CH" sz="4500" b="1" dirty="0" err="1" smtClean="0"/>
              <a:t>Wissensgenerierung</a:t>
            </a:r>
            <a:r>
              <a:rPr lang="fr-CH" sz="4500" b="1" dirty="0" smtClean="0"/>
              <a:t> </a:t>
            </a:r>
            <a:r>
              <a:rPr lang="fr-CH" sz="4500" b="1" dirty="0" err="1" smtClean="0"/>
              <a:t>auf</a:t>
            </a:r>
            <a:r>
              <a:rPr lang="fr-CH" sz="4500" b="1" dirty="0" smtClean="0"/>
              <a:t> </a:t>
            </a:r>
            <a:r>
              <a:rPr lang="fr-CH" sz="4500" b="1" dirty="0" err="1" smtClean="0"/>
              <a:t>höchster</a:t>
            </a:r>
            <a:r>
              <a:rPr lang="fr-CH" sz="4500" b="1" dirty="0" smtClean="0"/>
              <a:t> </a:t>
            </a:r>
            <a:r>
              <a:rPr lang="fr-CH" sz="4500" b="1" dirty="0" err="1" smtClean="0"/>
              <a:t>Stufe</a:t>
            </a:r>
            <a:endParaRPr lang="fr-CH" sz="4500" b="1" dirty="0" smtClean="0"/>
          </a:p>
          <a:p>
            <a:pPr marL="0" indent="0">
              <a:buNone/>
            </a:pPr>
            <a:endParaRPr lang="fr-CH" b="1" dirty="0" smtClean="0"/>
          </a:p>
          <a:p>
            <a:r>
              <a:rPr lang="fr-CH" sz="4500" dirty="0" err="1" smtClean="0"/>
              <a:t>durch</a:t>
            </a:r>
            <a:r>
              <a:rPr lang="fr-CH" sz="4500" dirty="0" smtClean="0"/>
              <a:t> </a:t>
            </a:r>
            <a:r>
              <a:rPr lang="fr-CH" sz="4500" dirty="0" err="1" smtClean="0"/>
              <a:t>Einbindung</a:t>
            </a:r>
            <a:r>
              <a:rPr lang="fr-CH" sz="4500" dirty="0" smtClean="0"/>
              <a:t> </a:t>
            </a:r>
            <a:r>
              <a:rPr lang="fr-CH" sz="4500" dirty="0" err="1" smtClean="0"/>
              <a:t>einer</a:t>
            </a:r>
            <a:r>
              <a:rPr lang="fr-CH" sz="4500" dirty="0" smtClean="0"/>
              <a:t> </a:t>
            </a:r>
            <a:r>
              <a:rPr lang="fr-CH" sz="4500" dirty="0" err="1" smtClean="0"/>
              <a:t>externen</a:t>
            </a:r>
            <a:r>
              <a:rPr lang="fr-CH" sz="4500" dirty="0" smtClean="0"/>
              <a:t> Person</a:t>
            </a:r>
          </a:p>
          <a:p>
            <a:pPr lvl="1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fr-CH" sz="3200" dirty="0" smtClean="0"/>
              <a:t>mit </a:t>
            </a:r>
            <a:r>
              <a:rPr lang="fr-CH" sz="3200" dirty="0" err="1" smtClean="0"/>
              <a:t>grossen</a:t>
            </a:r>
            <a:r>
              <a:rPr lang="fr-CH" sz="3200" dirty="0" smtClean="0"/>
              <a:t> </a:t>
            </a:r>
            <a:r>
              <a:rPr lang="fr-CH" sz="3200" dirty="0" err="1" smtClean="0"/>
              <a:t>Branchen-Vorkenntnissen</a:t>
            </a:r>
            <a:r>
              <a:rPr lang="fr-CH" sz="3200" dirty="0" smtClean="0"/>
              <a:t> </a:t>
            </a:r>
          </a:p>
          <a:p>
            <a:pPr lvl="1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fr-CH" sz="3200" dirty="0" smtClean="0"/>
              <a:t>mit </a:t>
            </a:r>
            <a:r>
              <a:rPr lang="fr-CH" sz="3200" dirty="0" err="1" smtClean="0"/>
              <a:t>gleichen</a:t>
            </a:r>
            <a:r>
              <a:rPr lang="fr-CH" sz="3200" dirty="0" smtClean="0"/>
              <a:t> </a:t>
            </a:r>
            <a:r>
              <a:rPr lang="fr-CH" sz="3200" dirty="0" err="1" smtClean="0"/>
              <a:t>Überzeugungen</a:t>
            </a:r>
            <a:r>
              <a:rPr lang="fr-CH" sz="3200" dirty="0" smtClean="0"/>
              <a:t> und </a:t>
            </a:r>
            <a:r>
              <a:rPr lang="fr-CH" sz="3200" dirty="0" err="1" smtClean="0"/>
              <a:t>Haltungen</a:t>
            </a:r>
            <a:endParaRPr lang="fr-CH" sz="3200" dirty="0" smtClean="0"/>
          </a:p>
          <a:p>
            <a:pPr lvl="1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fr-CH" sz="3200" dirty="0" smtClean="0"/>
              <a:t>mit </a:t>
            </a:r>
            <a:r>
              <a:rPr lang="fr-CH" sz="3200" dirty="0" err="1" smtClean="0"/>
              <a:t>analytischem</a:t>
            </a:r>
            <a:r>
              <a:rPr lang="fr-CH" sz="3200" dirty="0" smtClean="0"/>
              <a:t>, </a:t>
            </a:r>
            <a:r>
              <a:rPr lang="fr-CH" sz="3200" dirty="0" err="1" smtClean="0"/>
              <a:t>zielorientiert</a:t>
            </a:r>
            <a:r>
              <a:rPr lang="fr-CH" sz="3200" dirty="0" smtClean="0"/>
              <a:t> </a:t>
            </a:r>
            <a:r>
              <a:rPr lang="fr-CH" sz="3200" dirty="0" err="1" smtClean="0"/>
              <a:t>eingesetztem</a:t>
            </a:r>
            <a:r>
              <a:rPr lang="fr-CH" sz="3200" dirty="0" smtClean="0"/>
              <a:t> </a:t>
            </a:r>
            <a:r>
              <a:rPr lang="fr-CH" sz="3200" dirty="0" err="1" smtClean="0"/>
              <a:t>Fachwissen</a:t>
            </a:r>
            <a:r>
              <a:rPr lang="fr-CH" sz="3200" dirty="0" smtClean="0"/>
              <a:t> </a:t>
            </a:r>
            <a:br>
              <a:rPr lang="fr-CH" sz="3200" dirty="0" smtClean="0"/>
            </a:br>
            <a:r>
              <a:rPr lang="fr-CH" sz="3200" dirty="0" smtClean="0"/>
              <a:t>(</a:t>
            </a:r>
            <a:r>
              <a:rPr lang="fr-CH" sz="3200" dirty="0" err="1" smtClean="0"/>
              <a:t>Forschung</a:t>
            </a:r>
            <a:r>
              <a:rPr lang="fr-CH" sz="3200" dirty="0" smtClean="0"/>
              <a:t> und </a:t>
            </a:r>
            <a:r>
              <a:rPr lang="fr-CH" sz="3200" dirty="0" err="1" smtClean="0"/>
              <a:t>Entwicklung</a:t>
            </a:r>
            <a:r>
              <a:rPr lang="fr-CH" sz="3200" dirty="0" smtClean="0"/>
              <a:t> </a:t>
            </a:r>
            <a:r>
              <a:rPr lang="fr-CH" sz="3200" dirty="0" err="1" smtClean="0"/>
              <a:t>für</a:t>
            </a:r>
            <a:r>
              <a:rPr lang="fr-CH" sz="3200" dirty="0" smtClean="0"/>
              <a:t> die Praxis)  </a:t>
            </a:r>
          </a:p>
          <a:p>
            <a:pPr marL="457200" lvl="1" indent="0">
              <a:buNone/>
            </a:pPr>
            <a:endParaRPr lang="fr-CH" dirty="0" smtClean="0"/>
          </a:p>
          <a:p>
            <a:r>
              <a:rPr lang="fr-CH" sz="4500" dirty="0" err="1" smtClean="0"/>
              <a:t>durch</a:t>
            </a:r>
            <a:r>
              <a:rPr lang="fr-CH" sz="4500" dirty="0" smtClean="0"/>
              <a:t> </a:t>
            </a:r>
            <a:r>
              <a:rPr lang="fr-CH" sz="4500" dirty="0" err="1" smtClean="0"/>
              <a:t>gemeinsame</a:t>
            </a:r>
            <a:r>
              <a:rPr lang="fr-CH" sz="4500" dirty="0" smtClean="0"/>
              <a:t> </a:t>
            </a:r>
            <a:r>
              <a:rPr lang="fr-CH" sz="4500" dirty="0" err="1" smtClean="0"/>
              <a:t>Reflexionssitzungen</a:t>
            </a:r>
            <a:r>
              <a:rPr lang="fr-CH" sz="4500" dirty="0" smtClean="0"/>
              <a:t> </a:t>
            </a:r>
          </a:p>
          <a:p>
            <a:pPr lvl="1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fr-CH" sz="3300" dirty="0" err="1" smtClean="0"/>
              <a:t>projektbezogen</a:t>
            </a:r>
            <a:r>
              <a:rPr lang="fr-CH" sz="3300" dirty="0" smtClean="0"/>
              <a:t> </a:t>
            </a:r>
          </a:p>
          <a:p>
            <a:pPr lvl="1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fr-CH" sz="3300" dirty="0" err="1" smtClean="0"/>
              <a:t>verbandsbezogen</a:t>
            </a:r>
            <a:endParaRPr lang="fr-CH" sz="3300" dirty="0" smtClean="0"/>
          </a:p>
          <a:p>
            <a:pPr lvl="1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fr-CH" sz="3300" dirty="0" err="1" smtClean="0"/>
              <a:t>auf</a:t>
            </a:r>
            <a:r>
              <a:rPr lang="fr-CH" sz="3300" dirty="0" smtClean="0"/>
              <a:t> </a:t>
            </a:r>
            <a:r>
              <a:rPr lang="fr-CH" sz="3300" dirty="0" err="1" smtClean="0"/>
              <a:t>Augenhöhe</a:t>
            </a:r>
            <a:r>
              <a:rPr lang="fr-CH" sz="3300" dirty="0" smtClean="0"/>
              <a:t> </a:t>
            </a:r>
          </a:p>
          <a:p>
            <a:pPr marL="457200" lvl="1" indent="0">
              <a:buNone/>
            </a:pPr>
            <a:r>
              <a:rPr lang="fr-CH" dirty="0" smtClean="0"/>
              <a:t> 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err="1" smtClean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938395" y="1803762"/>
            <a:ext cx="4511430" cy="4322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r-CH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r-CH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8181" y="884919"/>
            <a:ext cx="3704398" cy="522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4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Win-Win-Win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14672"/>
            <a:ext cx="10515600" cy="4475232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fr-CH" dirty="0" smtClean="0"/>
              <a:t>Neue </a:t>
            </a:r>
            <a:r>
              <a:rPr lang="fr-CH" dirty="0" err="1" smtClean="0"/>
              <a:t>Lernfelder</a:t>
            </a:r>
            <a:r>
              <a:rPr lang="fr-CH" dirty="0" smtClean="0"/>
              <a:t> </a:t>
            </a:r>
            <a:r>
              <a:rPr lang="fr-CH" dirty="0" err="1" smtClean="0"/>
              <a:t>für</a:t>
            </a:r>
            <a:r>
              <a:rPr lang="fr-CH" dirty="0" smtClean="0"/>
              <a:t> die </a:t>
            </a:r>
            <a:r>
              <a:rPr lang="fr-CH" dirty="0" err="1" smtClean="0"/>
              <a:t>Kompetenzentwicklung</a:t>
            </a:r>
            <a:r>
              <a:rPr lang="fr-CH" dirty="0" smtClean="0"/>
              <a:t>, </a:t>
            </a:r>
            <a:r>
              <a:rPr lang="fr-CH" dirty="0" err="1" smtClean="0"/>
              <a:t>viele</a:t>
            </a:r>
            <a:r>
              <a:rPr lang="fr-CH" dirty="0" smtClean="0"/>
              <a:t> </a:t>
            </a:r>
            <a:r>
              <a:rPr lang="fr-CH" dirty="0" err="1" smtClean="0"/>
              <a:t>Begegnungen</a:t>
            </a:r>
            <a:r>
              <a:rPr lang="fr-CH" dirty="0" smtClean="0"/>
              <a:t>, </a:t>
            </a:r>
            <a:r>
              <a:rPr lang="fr-CH" dirty="0" err="1" smtClean="0"/>
              <a:t>erweitertes</a:t>
            </a:r>
            <a:r>
              <a:rPr lang="fr-CH" dirty="0" smtClean="0"/>
              <a:t> </a:t>
            </a:r>
            <a:r>
              <a:rPr lang="fr-CH" dirty="0" err="1" smtClean="0"/>
              <a:t>Netzwerk</a:t>
            </a:r>
            <a:r>
              <a:rPr lang="fr-CH" dirty="0" smtClean="0"/>
              <a:t>, </a:t>
            </a:r>
            <a:r>
              <a:rPr lang="fr-CH" dirty="0" err="1" smtClean="0"/>
              <a:t>fachliche</a:t>
            </a:r>
            <a:r>
              <a:rPr lang="fr-CH" dirty="0" smtClean="0"/>
              <a:t> </a:t>
            </a:r>
            <a:r>
              <a:rPr lang="fr-CH" dirty="0" err="1" smtClean="0"/>
              <a:t>Vertiefung</a:t>
            </a:r>
            <a:endParaRPr lang="fr-CH" dirty="0" smtClean="0"/>
          </a:p>
          <a:p>
            <a:pPr>
              <a:buFontTx/>
              <a:buChar char="-"/>
            </a:pPr>
            <a:r>
              <a:rPr lang="fr-CH" dirty="0" smtClean="0"/>
              <a:t>Am </a:t>
            </a:r>
            <a:r>
              <a:rPr lang="fr-CH" dirty="0" err="1" smtClean="0"/>
              <a:t>Puls</a:t>
            </a:r>
            <a:r>
              <a:rPr lang="fr-CH" dirty="0" smtClean="0"/>
              <a:t> sein: </a:t>
            </a:r>
            <a:r>
              <a:rPr lang="fr-CH" dirty="0" err="1" smtClean="0"/>
              <a:t>unmittelbare</a:t>
            </a:r>
            <a:r>
              <a:rPr lang="fr-CH" dirty="0" smtClean="0"/>
              <a:t> </a:t>
            </a:r>
            <a:r>
              <a:rPr lang="fr-CH" dirty="0" err="1" smtClean="0"/>
              <a:t>Verbindungspunkte</a:t>
            </a:r>
            <a:r>
              <a:rPr lang="fr-CH" dirty="0" smtClean="0"/>
              <a:t> der FH und der </a:t>
            </a:r>
            <a:r>
              <a:rPr lang="fr-CH" dirty="0" err="1" smtClean="0"/>
              <a:t>Praxisorganisation</a:t>
            </a:r>
            <a:r>
              <a:rPr lang="fr-CH" dirty="0" smtClean="0"/>
              <a:t> (</a:t>
            </a:r>
            <a:r>
              <a:rPr lang="fr-CH" dirty="0" err="1" smtClean="0"/>
              <a:t>Lehre</a:t>
            </a:r>
            <a:r>
              <a:rPr lang="fr-CH" dirty="0" smtClean="0"/>
              <a:t>, </a:t>
            </a:r>
            <a:r>
              <a:rPr lang="fr-CH" dirty="0" err="1" smtClean="0"/>
              <a:t>Veranstaltungen</a:t>
            </a:r>
            <a:r>
              <a:rPr lang="fr-CH" dirty="0" smtClean="0"/>
              <a:t>…)</a:t>
            </a:r>
          </a:p>
          <a:p>
            <a:pPr marL="0" indent="0">
              <a:buNone/>
            </a:pPr>
            <a:endParaRPr lang="fr-CH" dirty="0" smtClean="0"/>
          </a:p>
          <a:p>
            <a:pPr>
              <a:buFontTx/>
              <a:buChar char="-"/>
            </a:pPr>
            <a:r>
              <a:rPr lang="fr-CH" dirty="0" err="1" smtClean="0"/>
              <a:t>Fachliche</a:t>
            </a:r>
            <a:r>
              <a:rPr lang="fr-CH" dirty="0" smtClean="0"/>
              <a:t> </a:t>
            </a:r>
            <a:r>
              <a:rPr lang="fr-CH" dirty="0" err="1" smtClean="0"/>
              <a:t>Vertiefung</a:t>
            </a:r>
            <a:r>
              <a:rPr lang="fr-CH" dirty="0" smtClean="0"/>
              <a:t> </a:t>
            </a:r>
            <a:r>
              <a:rPr lang="fr-CH" dirty="0" err="1" smtClean="0"/>
              <a:t>inkl</a:t>
            </a:r>
            <a:r>
              <a:rPr lang="fr-CH" dirty="0" smtClean="0"/>
              <a:t>. </a:t>
            </a:r>
            <a:r>
              <a:rPr lang="fr-CH" dirty="0" err="1" smtClean="0"/>
              <a:t>Aufbau</a:t>
            </a:r>
            <a:r>
              <a:rPr lang="fr-CH" dirty="0" smtClean="0"/>
              <a:t> </a:t>
            </a:r>
            <a:r>
              <a:rPr lang="fr-CH" dirty="0" err="1" smtClean="0"/>
              <a:t>eines</a:t>
            </a:r>
            <a:r>
              <a:rPr lang="fr-CH" dirty="0" smtClean="0"/>
              <a:t> </a:t>
            </a:r>
            <a:r>
              <a:rPr lang="fr-CH" dirty="0" err="1" smtClean="0"/>
              <a:t>Netzwerkes</a:t>
            </a:r>
            <a:r>
              <a:rPr lang="fr-CH" dirty="0" smtClean="0"/>
              <a:t> (</a:t>
            </a:r>
            <a:r>
              <a:rPr lang="fr-CH" dirty="0" err="1" smtClean="0"/>
              <a:t>Nachhaltigkeit</a:t>
            </a:r>
            <a:r>
              <a:rPr lang="fr-CH" dirty="0" smtClean="0"/>
              <a:t> / «</a:t>
            </a:r>
            <a:r>
              <a:rPr lang="fr-CH" dirty="0" err="1" smtClean="0"/>
              <a:t>Kitt</a:t>
            </a:r>
            <a:r>
              <a:rPr lang="fr-CH" dirty="0" smtClean="0"/>
              <a:t>»)</a:t>
            </a:r>
          </a:p>
          <a:p>
            <a:pPr>
              <a:buFontTx/>
              <a:buChar char="-"/>
            </a:pPr>
            <a:r>
              <a:rPr lang="fr-CH" dirty="0" err="1" smtClean="0"/>
              <a:t>Potenzialentfaltung</a:t>
            </a:r>
            <a:r>
              <a:rPr lang="fr-CH" dirty="0" smtClean="0"/>
              <a:t> </a:t>
            </a:r>
            <a:r>
              <a:rPr lang="fr-CH" dirty="0" err="1" smtClean="0"/>
              <a:t>durch</a:t>
            </a:r>
            <a:r>
              <a:rPr lang="fr-CH" dirty="0" smtClean="0"/>
              <a:t> </a:t>
            </a:r>
            <a:r>
              <a:rPr lang="fr-CH" dirty="0" err="1" smtClean="0"/>
              <a:t>Entlastung</a:t>
            </a:r>
            <a:r>
              <a:rPr lang="fr-CH" dirty="0" smtClean="0"/>
              <a:t> und </a:t>
            </a:r>
            <a:r>
              <a:rPr lang="fr-CH" dirty="0" err="1" smtClean="0"/>
              <a:t>garantiertem</a:t>
            </a:r>
            <a:r>
              <a:rPr lang="fr-CH" dirty="0" smtClean="0"/>
              <a:t> </a:t>
            </a:r>
            <a:r>
              <a:rPr lang="fr-CH" dirty="0" err="1" smtClean="0"/>
              <a:t>Wissenstransfer</a:t>
            </a:r>
            <a:r>
              <a:rPr lang="fr-CH" dirty="0" smtClean="0"/>
              <a:t> in </a:t>
            </a:r>
            <a:r>
              <a:rPr lang="fr-CH" dirty="0" err="1" smtClean="0"/>
              <a:t>hoher</a:t>
            </a:r>
            <a:r>
              <a:rPr lang="fr-CH" dirty="0" smtClean="0"/>
              <a:t> </a:t>
            </a:r>
            <a:r>
              <a:rPr lang="fr-CH" dirty="0" err="1" smtClean="0"/>
              <a:t>Qualität</a:t>
            </a:r>
            <a:r>
              <a:rPr lang="fr-CH" dirty="0" smtClean="0"/>
              <a:t> </a:t>
            </a:r>
          </a:p>
          <a:p>
            <a:pPr>
              <a:buFontTx/>
              <a:buChar char="-"/>
            </a:pPr>
            <a:r>
              <a:rPr lang="fr-CH" dirty="0" err="1" smtClean="0"/>
              <a:t>Aktionsplan</a:t>
            </a:r>
            <a:r>
              <a:rPr lang="fr-CH" dirty="0" smtClean="0"/>
              <a:t> UN-BRK: </a:t>
            </a:r>
            <a:r>
              <a:rPr lang="fr-CH" dirty="0" err="1" smtClean="0"/>
              <a:t>eine</a:t>
            </a:r>
            <a:r>
              <a:rPr lang="fr-CH" dirty="0" smtClean="0"/>
              <a:t> «</a:t>
            </a:r>
            <a:r>
              <a:rPr lang="fr-CH" dirty="0" err="1" smtClean="0"/>
              <a:t>Massnahme</a:t>
            </a:r>
            <a:r>
              <a:rPr lang="fr-CH" dirty="0" smtClean="0"/>
              <a:t>» </a:t>
            </a:r>
            <a:r>
              <a:rPr lang="fr-CH" dirty="0" err="1" smtClean="0"/>
              <a:t>umgesetzt</a:t>
            </a:r>
            <a:r>
              <a:rPr lang="fr-CH" dirty="0" smtClean="0"/>
              <a:t>!</a:t>
            </a:r>
          </a:p>
          <a:p>
            <a:pPr>
              <a:buFontTx/>
              <a:buChar char="-"/>
            </a:pP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6658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Immersionserfahrung</a:t>
            </a:r>
            <a:r>
              <a:rPr lang="fr-CH" dirty="0" smtClean="0"/>
              <a:t> in 3 </a:t>
            </a:r>
            <a:r>
              <a:rPr lang="fr-CH" dirty="0" err="1" smtClean="0"/>
              <a:t>Stichworten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14672"/>
            <a:ext cx="10515600" cy="4475232"/>
          </a:xfrm>
        </p:spPr>
        <p:txBody>
          <a:bodyPr>
            <a:normAutofit/>
          </a:bodyPr>
          <a:lstStyle/>
          <a:p>
            <a:r>
              <a:rPr lang="fr-CH" dirty="0" err="1" smtClean="0"/>
              <a:t>Horizonterweiterung</a:t>
            </a:r>
            <a:endParaRPr lang="fr-CH" dirty="0" smtClean="0"/>
          </a:p>
          <a:p>
            <a:r>
              <a:rPr lang="fr-CH" dirty="0" err="1" smtClean="0"/>
              <a:t>Wachstum</a:t>
            </a:r>
            <a:endParaRPr lang="fr-CH" dirty="0" smtClean="0"/>
          </a:p>
          <a:p>
            <a:r>
              <a:rPr lang="fr-CH" dirty="0" err="1" smtClean="0"/>
              <a:t>Begegnungen</a:t>
            </a:r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r>
              <a:rPr lang="fr-CH" dirty="0" smtClean="0"/>
              <a:t>Im </a:t>
            </a:r>
            <a:r>
              <a:rPr lang="fr-CH" dirty="0" err="1" smtClean="0"/>
              <a:t>Fahrtwind</a:t>
            </a:r>
            <a:endParaRPr lang="fr-CH" dirty="0" smtClean="0"/>
          </a:p>
          <a:p>
            <a:r>
              <a:rPr lang="fr-CH" dirty="0" err="1" smtClean="0"/>
              <a:t>zielsicher</a:t>
            </a:r>
            <a:endParaRPr lang="fr-CH" dirty="0" smtClean="0"/>
          </a:p>
          <a:p>
            <a:r>
              <a:rPr lang="fr-CH" dirty="0" err="1" smtClean="0"/>
              <a:t>aufbauend</a:t>
            </a:r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416" y="1682496"/>
            <a:ext cx="3810000" cy="18288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527" y="3605602"/>
            <a:ext cx="3818020" cy="255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9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65DC02C-6AD5-43E1-84FA-BE50ADA0C45B}" vid="{B987B2D4-2CCB-442C-ADD8-9D30B618C41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BB91926D3FD840BC2F1C7F23499AB6" ma:contentTypeVersion="0" ma:contentTypeDescription="Crée un document." ma:contentTypeScope="" ma:versionID="539deb1268fae099756ea58d54129b31">
  <xsd:schema xmlns:xsd="http://www.w3.org/2001/XMLSchema" xmlns:xs="http://www.w3.org/2001/XMLSchema" xmlns:p="http://schemas.microsoft.com/office/2006/metadata/properties" xmlns:ns2="97cc29bd-3a62-4e66-8107-1b8b35c0b76d" targetNamespace="http://schemas.microsoft.com/office/2006/metadata/properties" ma:root="true" ma:fieldsID="ffcc5ec4a3d2a4b20c863385b70406c1" ns2:_="">
    <xsd:import namespace="97cc29bd-3a62-4e66-8107-1b8b35c0b7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c29bd-3a62-4e66-8107-1b8b35c0b7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B183CB-07BC-4D4B-BE99-3173B8883FCA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97cc29bd-3a62-4e66-8107-1b8b35c0b76d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F0D9091-3336-43C0-B910-D8F2470F82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72D1C7-E930-4219-8291-A4BC94614DC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DF043EE-1EE3-4E21-88B0-856173766D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cc29bd-3a62-4e66-8107-1b8b35c0b7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Modele-potx_Career2SW</Template>
  <TotalTime>0</TotalTime>
  <Words>270</Words>
  <Application>Microsoft Office PowerPoint</Application>
  <PresentationFormat>Breitbild</PresentationFormat>
  <Paragraphs>88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Symbol</vt:lpstr>
      <vt:lpstr>Thème Office</vt:lpstr>
      <vt:lpstr>Immersion INSOS Schweiz</vt:lpstr>
      <vt:lpstr>INSOS: von der Praxis für die Praxis</vt:lpstr>
      <vt:lpstr>Immersion Aufgabenprofil</vt:lpstr>
      <vt:lpstr>Entdeckungen/Erfahrungen</vt:lpstr>
      <vt:lpstr>Entdeckungen/Erfahrungen</vt:lpstr>
      <vt:lpstr>Entdeckungen/Erfahrungen</vt:lpstr>
      <vt:lpstr>Win-Win-Win</vt:lpstr>
      <vt:lpstr>Immersionserfahrung in 3 Stichworten</vt:lpstr>
    </vt:vector>
  </TitlesOfParts>
  <Company>HEFR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Grand Olivier</dc:creator>
  <cp:lastModifiedBy>Annina Studer</cp:lastModifiedBy>
  <cp:revision>88</cp:revision>
  <dcterms:created xsi:type="dcterms:W3CDTF">2018-04-04T09:24:28Z</dcterms:created>
  <dcterms:modified xsi:type="dcterms:W3CDTF">2019-10-30T15:47:34Z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0x01010097BB91926D3FD840BC2F1C7F23499AB6</vt:lpwstr>
  </property>
</Properties>
</file>